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6" r:id="rId2"/>
    <p:sldId id="257" r:id="rId3"/>
    <p:sldId id="260" r:id="rId4"/>
    <p:sldId id="268" r:id="rId5"/>
    <p:sldId id="269" r:id="rId6"/>
    <p:sldId id="270" r:id="rId7"/>
    <p:sldId id="274" r:id="rId8"/>
    <p:sldId id="276" r:id="rId9"/>
    <p:sldId id="277" r:id="rId10"/>
    <p:sldId id="278" r:id="rId11"/>
    <p:sldId id="279" r:id="rId12"/>
    <p:sldId id="306" r:id="rId13"/>
    <p:sldId id="308" r:id="rId14"/>
    <p:sldId id="280" r:id="rId15"/>
    <p:sldId id="281" r:id="rId16"/>
    <p:sldId id="273" r:id="rId17"/>
    <p:sldId id="282" r:id="rId18"/>
    <p:sldId id="283" r:id="rId19"/>
    <p:sldId id="284" r:id="rId20"/>
    <p:sldId id="262" r:id="rId21"/>
    <p:sldId id="285" r:id="rId22"/>
    <p:sldId id="287" r:id="rId23"/>
    <p:sldId id="289" r:id="rId24"/>
    <p:sldId id="291" r:id="rId25"/>
    <p:sldId id="292" r:id="rId26"/>
    <p:sldId id="294" r:id="rId27"/>
    <p:sldId id="293" r:id="rId28"/>
    <p:sldId id="295" r:id="rId29"/>
    <p:sldId id="296" r:id="rId30"/>
    <p:sldId id="297" r:id="rId31"/>
    <p:sldId id="265" r:id="rId32"/>
    <p:sldId id="298" r:id="rId33"/>
    <p:sldId id="299" r:id="rId34"/>
    <p:sldId id="300" r:id="rId35"/>
    <p:sldId id="302" r:id="rId36"/>
    <p:sldId id="261" r:id="rId37"/>
    <p:sldId id="305" r:id="rId38"/>
    <p:sldId id="267" r:id="rId39"/>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CC0000"/>
    <a:srgbClr val="FF6600"/>
    <a:srgbClr val="FF9933"/>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eg>
</file>

<file path=ppt/media/image28.png>
</file>

<file path=ppt/media/image29.png>
</file>

<file path=ppt/media/image3.jpg>
</file>

<file path=ppt/media/image30.jpeg>
</file>

<file path=ppt/media/image31.pn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9ECF9F-2366-498E-9E1F-81C566A67A6B}" type="datetimeFigureOut">
              <a:rPr lang="vi-VN" smtClean="0"/>
              <a:t>12/07/2021</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3B9F84-F066-4EC9-99F3-B277F5B8183F}" type="slidenum">
              <a:rPr lang="vi-VN" smtClean="0"/>
              <a:t>‹#›</a:t>
            </a:fld>
            <a:endParaRPr lang="vi-VN"/>
          </a:p>
        </p:txBody>
      </p:sp>
    </p:spTree>
    <p:extLst>
      <p:ext uri="{BB962C8B-B14F-4D97-AF65-F5344CB8AC3E}">
        <p14:creationId xmlns:p14="http://schemas.microsoft.com/office/powerpoint/2010/main" val="38401724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3: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8291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8049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31125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8052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3963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87340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2202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32933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05450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959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194" name="Google Shape;19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rgbClr val="000000"/>
                </a:solidFill>
                <a:latin typeface="Gill Sans"/>
                <a:ea typeface="Gill Sans"/>
                <a:cs typeface="Gill Sans"/>
                <a:sym typeface="Gill Sans"/>
              </a:rPr>
              <a:t>2</a:t>
            </a:fld>
            <a:endParaRPr sz="1200">
              <a:solidFill>
                <a:srgbClr val="000000"/>
              </a:solidFill>
              <a:latin typeface="Gill Sans"/>
              <a:ea typeface="Gill Sans"/>
              <a:cs typeface="Gill Sans"/>
              <a:sym typeface="Gill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310" name="Google Shape;31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rgbClr val="000000"/>
                </a:solidFill>
                <a:latin typeface="Gill Sans"/>
                <a:ea typeface="Gill Sans"/>
                <a:cs typeface="Gill Sans"/>
                <a:sym typeface="Gill Sans"/>
              </a:rPr>
              <a:t>20</a:t>
            </a:fld>
            <a:endParaRPr sz="1200">
              <a:solidFill>
                <a:srgbClr val="000000"/>
              </a:solidFill>
              <a:latin typeface="Gill Sans"/>
              <a:ea typeface="Gill Sans"/>
              <a:cs typeface="Gill Sans"/>
              <a:sym typeface="Gill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02430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52306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41130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107870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0130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08972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79071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17103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1033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1: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3959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9: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7494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13393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83774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81285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3: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06811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21: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431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5175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5778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0127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7:notes"/>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9568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48D39-E1BB-4294-A82E-A0D792BA56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C5E752B9-68ED-482D-9FC6-1BFC6279E3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CA0E1DDE-BD14-4DBB-B666-F03985ECC253}"/>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F5CFD0CA-086A-4012-B561-718FC6FBEA5E}"/>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091D56D1-6000-4740-B45D-0EFA26F90B19}"/>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3912795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C46AE-FA48-471A-B647-219287BB1166}"/>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E60583F0-325D-4110-81BA-5B7B61CBD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ECB14F71-4048-4EE9-8A7B-ACB7B75A5E48}"/>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CB13ECE6-3825-4C71-8274-6E3D6DAE0E89}"/>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87612936-6094-46A2-B359-E7743F465270}"/>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1623857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DEE1F3-2CDD-4F20-8E0F-F4572987FE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D0299629-8B31-415F-B974-71EF4DDC3D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F8AE2247-95FC-44DF-96E8-86B408B554DA}"/>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F3F2667E-6E44-4187-A6E3-5C9802B3E61D}"/>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D05544F4-E567-409B-8075-C6BD0478CEF9}"/>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2711206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ull Blank">
  <p:cSld name="Full Blank">
    <p:spTree>
      <p:nvGrpSpPr>
        <p:cNvPr id="1" name="Shape 17"/>
        <p:cNvGrpSpPr/>
        <p:nvPr/>
      </p:nvGrpSpPr>
      <p:grpSpPr>
        <a:xfrm>
          <a:off x="0" y="0"/>
          <a:ext cx="0" cy="0"/>
          <a:chOff x="0" y="0"/>
          <a:chExt cx="0" cy="0"/>
        </a:xfrm>
      </p:grpSpPr>
      <p:sp>
        <p:nvSpPr>
          <p:cNvPr id="18" name="Google Shape;18;p2"/>
          <p:cNvSpPr/>
          <p:nvPr/>
        </p:nvSpPr>
        <p:spPr>
          <a:xfrm>
            <a:off x="0" y="6285877"/>
            <a:ext cx="12192000" cy="572124"/>
          </a:xfrm>
          <a:prstGeom prst="rect">
            <a:avLst/>
          </a:prstGeom>
          <a:solidFill>
            <a:schemeClr val="lt1"/>
          </a:solidFill>
          <a:ln>
            <a:noFill/>
          </a:ln>
        </p:spPr>
        <p:txBody>
          <a:bodyPr spcFirstLastPara="1" wrap="square" lIns="121900" tIns="60933" rIns="121900" bIns="60933" anchor="t" anchorCtr="0">
            <a:noAutofit/>
          </a:bodyPr>
          <a:lstStyle/>
          <a:p>
            <a:pPr marL="0" marR="0" lvl="0" indent="0" algn="ctr" rtl="0">
              <a:lnSpc>
                <a:spcPct val="100000"/>
              </a:lnSpc>
              <a:spcBef>
                <a:spcPts val="0"/>
              </a:spcBef>
              <a:spcAft>
                <a:spcPts val="0"/>
              </a:spcAft>
              <a:buClr>
                <a:srgbClr val="000000"/>
              </a:buClr>
              <a:buSzPts val="5600"/>
              <a:buFont typeface="Gill Sans"/>
              <a:buNone/>
            </a:pPr>
            <a:endParaRPr sz="7466" b="0" i="0" u="none" strike="noStrike" cap="none">
              <a:solidFill>
                <a:srgbClr val="000000"/>
              </a:solidFill>
              <a:latin typeface="Gill Sans"/>
              <a:ea typeface="Gill Sans"/>
              <a:cs typeface="Gill Sans"/>
              <a:sym typeface="Gill Sans"/>
            </a:endParaRPr>
          </a:p>
        </p:txBody>
      </p:sp>
    </p:spTree>
    <p:extLst>
      <p:ext uri="{BB962C8B-B14F-4D97-AF65-F5344CB8AC3E}">
        <p14:creationId xmlns:p14="http://schemas.microsoft.com/office/powerpoint/2010/main" val="28539434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oter with box image">
  <p:cSld name="Footer with box image">
    <p:spTree>
      <p:nvGrpSpPr>
        <p:cNvPr id="1" name="Shape 19"/>
        <p:cNvGrpSpPr/>
        <p:nvPr/>
      </p:nvGrpSpPr>
      <p:grpSpPr>
        <a:xfrm>
          <a:off x="0" y="0"/>
          <a:ext cx="0" cy="0"/>
          <a:chOff x="0" y="0"/>
          <a:chExt cx="0" cy="0"/>
        </a:xfrm>
      </p:grpSpPr>
      <p:sp>
        <p:nvSpPr>
          <p:cNvPr id="20" name="Google Shape;20;p3"/>
          <p:cNvSpPr txBox="1">
            <a:spLocks noGrp="1"/>
          </p:cNvSpPr>
          <p:nvPr>
            <p:ph type="sldNum" idx="12"/>
          </p:nvPr>
        </p:nvSpPr>
        <p:spPr>
          <a:xfrm>
            <a:off x="10039031" y="6438312"/>
            <a:ext cx="406256" cy="277283"/>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067">
                <a:solidFill>
                  <a:schemeClr val="lt1"/>
                </a:solidFill>
                <a:latin typeface="Lato"/>
                <a:ea typeface="Lato"/>
                <a:cs typeface="Lato"/>
                <a:sym typeface="Lato"/>
              </a:defRPr>
            </a:lvl1pPr>
            <a:lvl2pPr marL="0" marR="0" lvl="1" indent="0" algn="ctr" rtl="0">
              <a:spcBef>
                <a:spcPts val="0"/>
              </a:spcBef>
              <a:spcAft>
                <a:spcPts val="0"/>
              </a:spcAft>
              <a:buNone/>
              <a:defRPr sz="1067">
                <a:solidFill>
                  <a:schemeClr val="lt1"/>
                </a:solidFill>
                <a:latin typeface="Lato"/>
                <a:ea typeface="Lato"/>
                <a:cs typeface="Lato"/>
                <a:sym typeface="Lato"/>
              </a:defRPr>
            </a:lvl2pPr>
            <a:lvl3pPr marL="0" marR="0" lvl="2" indent="0" algn="ctr" rtl="0">
              <a:spcBef>
                <a:spcPts val="0"/>
              </a:spcBef>
              <a:spcAft>
                <a:spcPts val="0"/>
              </a:spcAft>
              <a:buNone/>
              <a:defRPr sz="1067">
                <a:solidFill>
                  <a:schemeClr val="lt1"/>
                </a:solidFill>
                <a:latin typeface="Lato"/>
                <a:ea typeface="Lato"/>
                <a:cs typeface="Lato"/>
                <a:sym typeface="Lato"/>
              </a:defRPr>
            </a:lvl3pPr>
            <a:lvl4pPr marL="0" marR="0" lvl="3" indent="0" algn="ctr" rtl="0">
              <a:spcBef>
                <a:spcPts val="0"/>
              </a:spcBef>
              <a:spcAft>
                <a:spcPts val="0"/>
              </a:spcAft>
              <a:buNone/>
              <a:defRPr sz="1067">
                <a:solidFill>
                  <a:schemeClr val="lt1"/>
                </a:solidFill>
                <a:latin typeface="Lato"/>
                <a:ea typeface="Lato"/>
                <a:cs typeface="Lato"/>
                <a:sym typeface="Lato"/>
              </a:defRPr>
            </a:lvl4pPr>
            <a:lvl5pPr marL="0" marR="0" lvl="4" indent="0" algn="ctr" rtl="0">
              <a:spcBef>
                <a:spcPts val="0"/>
              </a:spcBef>
              <a:spcAft>
                <a:spcPts val="0"/>
              </a:spcAft>
              <a:buNone/>
              <a:defRPr sz="1067">
                <a:solidFill>
                  <a:schemeClr val="lt1"/>
                </a:solidFill>
                <a:latin typeface="Lato"/>
                <a:ea typeface="Lato"/>
                <a:cs typeface="Lato"/>
                <a:sym typeface="Lato"/>
              </a:defRPr>
            </a:lvl5pPr>
            <a:lvl6pPr marL="0" marR="0" lvl="5" indent="0" algn="ctr" rtl="0">
              <a:spcBef>
                <a:spcPts val="0"/>
              </a:spcBef>
              <a:spcAft>
                <a:spcPts val="0"/>
              </a:spcAft>
              <a:buNone/>
              <a:defRPr sz="1067">
                <a:solidFill>
                  <a:schemeClr val="lt1"/>
                </a:solidFill>
                <a:latin typeface="Lato"/>
                <a:ea typeface="Lato"/>
                <a:cs typeface="Lato"/>
                <a:sym typeface="Lato"/>
              </a:defRPr>
            </a:lvl6pPr>
            <a:lvl7pPr marL="0" marR="0" lvl="6" indent="0" algn="ctr" rtl="0">
              <a:spcBef>
                <a:spcPts val="0"/>
              </a:spcBef>
              <a:spcAft>
                <a:spcPts val="0"/>
              </a:spcAft>
              <a:buNone/>
              <a:defRPr sz="1067">
                <a:solidFill>
                  <a:schemeClr val="lt1"/>
                </a:solidFill>
                <a:latin typeface="Lato"/>
                <a:ea typeface="Lato"/>
                <a:cs typeface="Lato"/>
                <a:sym typeface="Lato"/>
              </a:defRPr>
            </a:lvl7pPr>
            <a:lvl8pPr marL="0" marR="0" lvl="7" indent="0" algn="ctr" rtl="0">
              <a:spcBef>
                <a:spcPts val="0"/>
              </a:spcBef>
              <a:spcAft>
                <a:spcPts val="0"/>
              </a:spcAft>
              <a:buNone/>
              <a:defRPr sz="1067">
                <a:solidFill>
                  <a:schemeClr val="lt1"/>
                </a:solidFill>
                <a:latin typeface="Lato"/>
                <a:ea typeface="Lato"/>
                <a:cs typeface="Lato"/>
                <a:sym typeface="Lato"/>
              </a:defRPr>
            </a:lvl8pPr>
            <a:lvl9pPr marL="0" marR="0" lvl="8" indent="0" algn="ctr" rtl="0">
              <a:spcBef>
                <a:spcPts val="0"/>
              </a:spcBef>
              <a:spcAft>
                <a:spcPts val="0"/>
              </a:spcAft>
              <a:buNone/>
              <a:defRPr sz="1067">
                <a:solidFill>
                  <a:schemeClr val="lt1"/>
                </a:solidFill>
                <a:latin typeface="Lato"/>
                <a:ea typeface="Lato"/>
                <a:cs typeface="Lato"/>
                <a:sym typeface="Lato"/>
              </a:defRPr>
            </a:lvl9pPr>
          </a:lstStyle>
          <a:p>
            <a:fld id="{00000000-1234-1234-1234-123412341234}" type="slidenum">
              <a:rPr lang="en-US" smtClean="0"/>
              <a:pPr/>
              <a:t>‹#›</a:t>
            </a:fld>
            <a:endParaRPr lang="en-US"/>
          </a:p>
        </p:txBody>
      </p:sp>
      <p:sp>
        <p:nvSpPr>
          <p:cNvPr id="21" name="Google Shape;21;p3"/>
          <p:cNvSpPr txBox="1">
            <a:spLocks noGrp="1"/>
          </p:cNvSpPr>
          <p:nvPr>
            <p:ph type="ftr" idx="11"/>
          </p:nvPr>
        </p:nvSpPr>
        <p:spPr>
          <a:xfrm>
            <a:off x="770744" y="6460414"/>
            <a:ext cx="2926829" cy="195220"/>
          </a:xfrm>
          <a:prstGeom prst="rect">
            <a:avLst/>
          </a:prstGeom>
          <a:noFill/>
          <a:ln>
            <a:noFill/>
          </a:ln>
        </p:spPr>
        <p:txBody>
          <a:bodyPr spcFirstLastPara="1" wrap="square" lIns="91425" tIns="91425" rIns="91425" bIns="91425" anchor="ctr" anchorCtr="0">
            <a:noAutofit/>
          </a:bodyPr>
          <a:lstStyle>
            <a:lvl1pPr marR="0" lvl="0" algn="l" rtl="0">
              <a:spcBef>
                <a:spcPts val="0"/>
              </a:spcBef>
              <a:spcAft>
                <a:spcPts val="0"/>
              </a:spcAft>
              <a:buSzPts val="1400"/>
              <a:buNone/>
              <a:defRPr sz="1200">
                <a:solidFill>
                  <a:srgbClr val="888888"/>
                </a:solidFill>
                <a:latin typeface="Lato"/>
                <a:ea typeface="Lato"/>
                <a:cs typeface="Lato"/>
                <a:sym typeface="Lato"/>
              </a:defRPr>
            </a:lvl1pPr>
            <a:lvl2pPr marR="0" lvl="1"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2pPr>
            <a:lvl3pPr marR="0" lvl="2"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3pPr>
            <a:lvl4pPr marR="0" lvl="3"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4pPr>
            <a:lvl5pPr marR="0" lvl="4"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5pPr>
            <a:lvl6pPr marR="0" lvl="5"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6pPr>
            <a:lvl7pPr marR="0" lvl="6"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7pPr>
            <a:lvl8pPr marR="0" lvl="7"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8pPr>
            <a:lvl9pPr marR="0" lvl="8"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9pPr>
          </a:lstStyle>
          <a:p>
            <a:endParaRPr/>
          </a:p>
        </p:txBody>
      </p:sp>
      <p:sp>
        <p:nvSpPr>
          <p:cNvPr id="22" name="Google Shape;22;p3"/>
          <p:cNvSpPr>
            <a:spLocks noGrp="1"/>
          </p:cNvSpPr>
          <p:nvPr>
            <p:ph type="pic" idx="2"/>
          </p:nvPr>
        </p:nvSpPr>
        <p:spPr>
          <a:xfrm>
            <a:off x="6326294" y="-13547"/>
            <a:ext cx="3440853" cy="3467947"/>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Tree>
    <p:extLst>
      <p:ext uri="{BB962C8B-B14F-4D97-AF65-F5344CB8AC3E}">
        <p14:creationId xmlns:p14="http://schemas.microsoft.com/office/powerpoint/2010/main" val="1037260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ektop">
  <p:cSld name="Dektop">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869953" y="1048107"/>
            <a:ext cx="10452100" cy="218692"/>
          </a:xfrm>
          <a:prstGeom prst="rect">
            <a:avLst/>
          </a:prstGeom>
          <a:noFill/>
          <a:ln>
            <a:noFill/>
          </a:ln>
        </p:spPr>
        <p:txBody>
          <a:bodyPr spcFirstLastPara="1" wrap="square" lIns="91425" tIns="91425" rIns="91425" bIns="91425" anchor="ctr" anchorCtr="0">
            <a:noAutofit/>
          </a:bodyPr>
          <a:lstStyle>
            <a:lvl1pPr marL="609585" marR="0" lvl="0" indent="-304792" algn="ctr" rtl="0">
              <a:spcBef>
                <a:spcPts val="0"/>
              </a:spcBef>
              <a:spcAft>
                <a:spcPts val="0"/>
              </a:spcAft>
              <a:buSzPts val="1400"/>
              <a:buNone/>
              <a:defRPr sz="1333" b="0" i="0" u="none" strike="noStrike" cap="none">
                <a:solidFill>
                  <a:srgbClr val="7F7F7F"/>
                </a:solidFill>
                <a:latin typeface="Lato"/>
                <a:ea typeface="Lato"/>
                <a:cs typeface="Lato"/>
                <a:sym typeface="Lato"/>
              </a:defRPr>
            </a:lvl1pPr>
            <a:lvl2pPr marL="1219170" marR="0" lvl="1"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L="1828754" marR="0" lvl="2"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L="2438339" marR="0" lvl="3"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L="3047924" marR="0" lvl="4"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L="3657509" marR="0" lvl="5"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L="4267093" marR="0" lvl="6"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L="4876678" marR="0" lvl="7"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L="5486263" marR="0" lvl="8"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
        <p:nvSpPr>
          <p:cNvPr id="34" name="Google Shape;34;p6"/>
          <p:cNvSpPr txBox="1">
            <a:spLocks noGrp="1"/>
          </p:cNvSpPr>
          <p:nvPr>
            <p:ph type="sldNum" idx="12"/>
          </p:nvPr>
        </p:nvSpPr>
        <p:spPr>
          <a:xfrm>
            <a:off x="10039031" y="6438312"/>
            <a:ext cx="406256" cy="277283"/>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067">
                <a:solidFill>
                  <a:schemeClr val="lt1"/>
                </a:solidFill>
                <a:latin typeface="Lato"/>
                <a:ea typeface="Lato"/>
                <a:cs typeface="Lato"/>
                <a:sym typeface="Lato"/>
              </a:defRPr>
            </a:lvl1pPr>
            <a:lvl2pPr marL="0" marR="0" lvl="1" indent="0" algn="ctr" rtl="0">
              <a:spcBef>
                <a:spcPts val="0"/>
              </a:spcBef>
              <a:spcAft>
                <a:spcPts val="0"/>
              </a:spcAft>
              <a:buNone/>
              <a:defRPr sz="1067">
                <a:solidFill>
                  <a:schemeClr val="lt1"/>
                </a:solidFill>
                <a:latin typeface="Lato"/>
                <a:ea typeface="Lato"/>
                <a:cs typeface="Lato"/>
                <a:sym typeface="Lato"/>
              </a:defRPr>
            </a:lvl2pPr>
            <a:lvl3pPr marL="0" marR="0" lvl="2" indent="0" algn="ctr" rtl="0">
              <a:spcBef>
                <a:spcPts val="0"/>
              </a:spcBef>
              <a:spcAft>
                <a:spcPts val="0"/>
              </a:spcAft>
              <a:buNone/>
              <a:defRPr sz="1067">
                <a:solidFill>
                  <a:schemeClr val="lt1"/>
                </a:solidFill>
                <a:latin typeface="Lato"/>
                <a:ea typeface="Lato"/>
                <a:cs typeface="Lato"/>
                <a:sym typeface="Lato"/>
              </a:defRPr>
            </a:lvl3pPr>
            <a:lvl4pPr marL="0" marR="0" lvl="3" indent="0" algn="ctr" rtl="0">
              <a:spcBef>
                <a:spcPts val="0"/>
              </a:spcBef>
              <a:spcAft>
                <a:spcPts val="0"/>
              </a:spcAft>
              <a:buNone/>
              <a:defRPr sz="1067">
                <a:solidFill>
                  <a:schemeClr val="lt1"/>
                </a:solidFill>
                <a:latin typeface="Lato"/>
                <a:ea typeface="Lato"/>
                <a:cs typeface="Lato"/>
                <a:sym typeface="Lato"/>
              </a:defRPr>
            </a:lvl4pPr>
            <a:lvl5pPr marL="0" marR="0" lvl="4" indent="0" algn="ctr" rtl="0">
              <a:spcBef>
                <a:spcPts val="0"/>
              </a:spcBef>
              <a:spcAft>
                <a:spcPts val="0"/>
              </a:spcAft>
              <a:buNone/>
              <a:defRPr sz="1067">
                <a:solidFill>
                  <a:schemeClr val="lt1"/>
                </a:solidFill>
                <a:latin typeface="Lato"/>
                <a:ea typeface="Lato"/>
                <a:cs typeface="Lato"/>
                <a:sym typeface="Lato"/>
              </a:defRPr>
            </a:lvl5pPr>
            <a:lvl6pPr marL="0" marR="0" lvl="5" indent="0" algn="ctr" rtl="0">
              <a:spcBef>
                <a:spcPts val="0"/>
              </a:spcBef>
              <a:spcAft>
                <a:spcPts val="0"/>
              </a:spcAft>
              <a:buNone/>
              <a:defRPr sz="1067">
                <a:solidFill>
                  <a:schemeClr val="lt1"/>
                </a:solidFill>
                <a:latin typeface="Lato"/>
                <a:ea typeface="Lato"/>
                <a:cs typeface="Lato"/>
                <a:sym typeface="Lato"/>
              </a:defRPr>
            </a:lvl6pPr>
            <a:lvl7pPr marL="0" marR="0" lvl="6" indent="0" algn="ctr" rtl="0">
              <a:spcBef>
                <a:spcPts val="0"/>
              </a:spcBef>
              <a:spcAft>
                <a:spcPts val="0"/>
              </a:spcAft>
              <a:buNone/>
              <a:defRPr sz="1067">
                <a:solidFill>
                  <a:schemeClr val="lt1"/>
                </a:solidFill>
                <a:latin typeface="Lato"/>
                <a:ea typeface="Lato"/>
                <a:cs typeface="Lato"/>
                <a:sym typeface="Lato"/>
              </a:defRPr>
            </a:lvl7pPr>
            <a:lvl8pPr marL="0" marR="0" lvl="7" indent="0" algn="ctr" rtl="0">
              <a:spcBef>
                <a:spcPts val="0"/>
              </a:spcBef>
              <a:spcAft>
                <a:spcPts val="0"/>
              </a:spcAft>
              <a:buNone/>
              <a:defRPr sz="1067">
                <a:solidFill>
                  <a:schemeClr val="lt1"/>
                </a:solidFill>
                <a:latin typeface="Lato"/>
                <a:ea typeface="Lato"/>
                <a:cs typeface="Lato"/>
                <a:sym typeface="Lato"/>
              </a:defRPr>
            </a:lvl8pPr>
            <a:lvl9pPr marL="0" marR="0" lvl="8" indent="0" algn="ctr" rtl="0">
              <a:spcBef>
                <a:spcPts val="0"/>
              </a:spcBef>
              <a:spcAft>
                <a:spcPts val="0"/>
              </a:spcAft>
              <a:buNone/>
              <a:defRPr sz="1067">
                <a:solidFill>
                  <a:schemeClr val="lt1"/>
                </a:solidFill>
                <a:latin typeface="Lato"/>
                <a:ea typeface="Lato"/>
                <a:cs typeface="Lato"/>
                <a:sym typeface="Lato"/>
              </a:defRPr>
            </a:lvl9pPr>
          </a:lstStyle>
          <a:p>
            <a:fld id="{00000000-1234-1234-1234-123412341234}" type="slidenum">
              <a:rPr lang="en-US" smtClean="0"/>
              <a:pPr/>
              <a:t>‹#›</a:t>
            </a:fld>
            <a:endParaRPr lang="en-US"/>
          </a:p>
        </p:txBody>
      </p:sp>
      <p:sp>
        <p:nvSpPr>
          <p:cNvPr id="35" name="Google Shape;35;p6"/>
          <p:cNvSpPr txBox="1">
            <a:spLocks noGrp="1"/>
          </p:cNvSpPr>
          <p:nvPr>
            <p:ph type="title"/>
          </p:nvPr>
        </p:nvSpPr>
        <p:spPr>
          <a:xfrm>
            <a:off x="838200" y="564679"/>
            <a:ext cx="10515600" cy="47464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2933" b="1" i="0" u="none" strike="noStrike" cap="none">
                <a:solidFill>
                  <a:schemeClr val="dk1"/>
                </a:solidFill>
                <a:latin typeface="Lato"/>
                <a:ea typeface="Lato"/>
                <a:cs typeface="Lato"/>
                <a:sym typeface="Lato"/>
              </a:defRPr>
            </a:lvl1pPr>
            <a:lvl2pPr marR="0" lvl="1"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2pPr>
            <a:lvl3pPr marR="0" lvl="2"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3pPr>
            <a:lvl4pPr marR="0" lvl="3"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4pPr>
            <a:lvl5pPr marR="0" lvl="4"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5pPr>
            <a:lvl6pPr marR="0" lvl="5"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9pPr>
          </a:lstStyle>
          <a:p>
            <a:endParaRPr/>
          </a:p>
        </p:txBody>
      </p:sp>
      <p:sp>
        <p:nvSpPr>
          <p:cNvPr id="36" name="Google Shape;36;p6"/>
          <p:cNvSpPr txBox="1">
            <a:spLocks noGrp="1"/>
          </p:cNvSpPr>
          <p:nvPr>
            <p:ph type="ftr" idx="11"/>
          </p:nvPr>
        </p:nvSpPr>
        <p:spPr>
          <a:xfrm>
            <a:off x="770744" y="6460414"/>
            <a:ext cx="2926829" cy="195220"/>
          </a:xfrm>
          <a:prstGeom prst="rect">
            <a:avLst/>
          </a:prstGeom>
          <a:noFill/>
          <a:ln>
            <a:noFill/>
          </a:ln>
        </p:spPr>
        <p:txBody>
          <a:bodyPr spcFirstLastPara="1" wrap="square" lIns="91425" tIns="91425" rIns="91425" bIns="91425" anchor="ctr" anchorCtr="0">
            <a:noAutofit/>
          </a:bodyPr>
          <a:lstStyle>
            <a:lvl1pPr marR="0" lvl="0" algn="l" rtl="0">
              <a:spcBef>
                <a:spcPts val="0"/>
              </a:spcBef>
              <a:spcAft>
                <a:spcPts val="0"/>
              </a:spcAft>
              <a:buSzPts val="1400"/>
              <a:buNone/>
              <a:defRPr sz="1200">
                <a:solidFill>
                  <a:srgbClr val="888888"/>
                </a:solidFill>
                <a:latin typeface="Lato"/>
                <a:ea typeface="Lato"/>
                <a:cs typeface="Lato"/>
                <a:sym typeface="Lato"/>
              </a:defRPr>
            </a:lvl1pPr>
            <a:lvl2pPr marR="0" lvl="1"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2pPr>
            <a:lvl3pPr marR="0" lvl="2"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3pPr>
            <a:lvl4pPr marR="0" lvl="3"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4pPr>
            <a:lvl5pPr marR="0" lvl="4"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5pPr>
            <a:lvl6pPr marR="0" lvl="5"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6pPr>
            <a:lvl7pPr marR="0" lvl="6"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7pPr>
            <a:lvl8pPr marR="0" lvl="7"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8pPr>
            <a:lvl9pPr marR="0" lvl="8"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9pPr>
          </a:lstStyle>
          <a:p>
            <a:endParaRPr/>
          </a:p>
        </p:txBody>
      </p:sp>
      <p:sp>
        <p:nvSpPr>
          <p:cNvPr id="37" name="Google Shape;37;p6"/>
          <p:cNvSpPr>
            <a:spLocks noGrp="1"/>
          </p:cNvSpPr>
          <p:nvPr>
            <p:ph type="pic" idx="2"/>
          </p:nvPr>
        </p:nvSpPr>
        <p:spPr>
          <a:xfrm>
            <a:off x="6994902" y="2107770"/>
            <a:ext cx="4163879" cy="2376407"/>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Tree>
    <p:extLst>
      <p:ext uri="{BB962C8B-B14F-4D97-AF65-F5344CB8AC3E}">
        <p14:creationId xmlns:p14="http://schemas.microsoft.com/office/powerpoint/2010/main" val="1142653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istory 3">
  <p:cSld name="History 3">
    <p:spTree>
      <p:nvGrpSpPr>
        <p:cNvPr id="1" name="Shape 23"/>
        <p:cNvGrpSpPr/>
        <p:nvPr/>
      </p:nvGrpSpPr>
      <p:grpSpPr>
        <a:xfrm>
          <a:off x="0" y="0"/>
          <a:ext cx="0" cy="0"/>
          <a:chOff x="0" y="0"/>
          <a:chExt cx="0" cy="0"/>
        </a:xfrm>
      </p:grpSpPr>
      <p:sp>
        <p:nvSpPr>
          <p:cNvPr id="24" name="Google Shape;24;p4"/>
          <p:cNvSpPr txBox="1">
            <a:spLocks noGrp="1"/>
          </p:cNvSpPr>
          <p:nvPr>
            <p:ph type="sldNum" idx="12"/>
          </p:nvPr>
        </p:nvSpPr>
        <p:spPr>
          <a:xfrm>
            <a:off x="10039031" y="6438312"/>
            <a:ext cx="406256" cy="277283"/>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067">
                <a:solidFill>
                  <a:schemeClr val="lt1"/>
                </a:solidFill>
                <a:latin typeface="Lato"/>
                <a:ea typeface="Lato"/>
                <a:cs typeface="Lato"/>
                <a:sym typeface="Lato"/>
              </a:defRPr>
            </a:lvl1pPr>
            <a:lvl2pPr marL="0" marR="0" lvl="1" indent="0" algn="ctr" rtl="0">
              <a:spcBef>
                <a:spcPts val="0"/>
              </a:spcBef>
              <a:spcAft>
                <a:spcPts val="0"/>
              </a:spcAft>
              <a:buNone/>
              <a:defRPr sz="1067">
                <a:solidFill>
                  <a:schemeClr val="lt1"/>
                </a:solidFill>
                <a:latin typeface="Lato"/>
                <a:ea typeface="Lato"/>
                <a:cs typeface="Lato"/>
                <a:sym typeface="Lato"/>
              </a:defRPr>
            </a:lvl2pPr>
            <a:lvl3pPr marL="0" marR="0" lvl="2" indent="0" algn="ctr" rtl="0">
              <a:spcBef>
                <a:spcPts val="0"/>
              </a:spcBef>
              <a:spcAft>
                <a:spcPts val="0"/>
              </a:spcAft>
              <a:buNone/>
              <a:defRPr sz="1067">
                <a:solidFill>
                  <a:schemeClr val="lt1"/>
                </a:solidFill>
                <a:latin typeface="Lato"/>
                <a:ea typeface="Lato"/>
                <a:cs typeface="Lato"/>
                <a:sym typeface="Lato"/>
              </a:defRPr>
            </a:lvl3pPr>
            <a:lvl4pPr marL="0" marR="0" lvl="3" indent="0" algn="ctr" rtl="0">
              <a:spcBef>
                <a:spcPts val="0"/>
              </a:spcBef>
              <a:spcAft>
                <a:spcPts val="0"/>
              </a:spcAft>
              <a:buNone/>
              <a:defRPr sz="1067">
                <a:solidFill>
                  <a:schemeClr val="lt1"/>
                </a:solidFill>
                <a:latin typeface="Lato"/>
                <a:ea typeface="Lato"/>
                <a:cs typeface="Lato"/>
                <a:sym typeface="Lato"/>
              </a:defRPr>
            </a:lvl4pPr>
            <a:lvl5pPr marL="0" marR="0" lvl="4" indent="0" algn="ctr" rtl="0">
              <a:spcBef>
                <a:spcPts val="0"/>
              </a:spcBef>
              <a:spcAft>
                <a:spcPts val="0"/>
              </a:spcAft>
              <a:buNone/>
              <a:defRPr sz="1067">
                <a:solidFill>
                  <a:schemeClr val="lt1"/>
                </a:solidFill>
                <a:latin typeface="Lato"/>
                <a:ea typeface="Lato"/>
                <a:cs typeface="Lato"/>
                <a:sym typeface="Lato"/>
              </a:defRPr>
            </a:lvl5pPr>
            <a:lvl6pPr marL="0" marR="0" lvl="5" indent="0" algn="ctr" rtl="0">
              <a:spcBef>
                <a:spcPts val="0"/>
              </a:spcBef>
              <a:spcAft>
                <a:spcPts val="0"/>
              </a:spcAft>
              <a:buNone/>
              <a:defRPr sz="1067">
                <a:solidFill>
                  <a:schemeClr val="lt1"/>
                </a:solidFill>
                <a:latin typeface="Lato"/>
                <a:ea typeface="Lato"/>
                <a:cs typeface="Lato"/>
                <a:sym typeface="Lato"/>
              </a:defRPr>
            </a:lvl6pPr>
            <a:lvl7pPr marL="0" marR="0" lvl="6" indent="0" algn="ctr" rtl="0">
              <a:spcBef>
                <a:spcPts val="0"/>
              </a:spcBef>
              <a:spcAft>
                <a:spcPts val="0"/>
              </a:spcAft>
              <a:buNone/>
              <a:defRPr sz="1067">
                <a:solidFill>
                  <a:schemeClr val="lt1"/>
                </a:solidFill>
                <a:latin typeface="Lato"/>
                <a:ea typeface="Lato"/>
                <a:cs typeface="Lato"/>
                <a:sym typeface="Lato"/>
              </a:defRPr>
            </a:lvl7pPr>
            <a:lvl8pPr marL="0" marR="0" lvl="7" indent="0" algn="ctr" rtl="0">
              <a:spcBef>
                <a:spcPts val="0"/>
              </a:spcBef>
              <a:spcAft>
                <a:spcPts val="0"/>
              </a:spcAft>
              <a:buNone/>
              <a:defRPr sz="1067">
                <a:solidFill>
                  <a:schemeClr val="lt1"/>
                </a:solidFill>
                <a:latin typeface="Lato"/>
                <a:ea typeface="Lato"/>
                <a:cs typeface="Lato"/>
                <a:sym typeface="Lato"/>
              </a:defRPr>
            </a:lvl8pPr>
            <a:lvl9pPr marL="0" marR="0" lvl="8" indent="0" algn="ctr" rtl="0">
              <a:spcBef>
                <a:spcPts val="0"/>
              </a:spcBef>
              <a:spcAft>
                <a:spcPts val="0"/>
              </a:spcAft>
              <a:buNone/>
              <a:defRPr sz="1067">
                <a:solidFill>
                  <a:schemeClr val="lt1"/>
                </a:solidFill>
                <a:latin typeface="Lato"/>
                <a:ea typeface="Lato"/>
                <a:cs typeface="Lato"/>
                <a:sym typeface="Lato"/>
              </a:defRPr>
            </a:lvl9pPr>
          </a:lstStyle>
          <a:p>
            <a:fld id="{00000000-1234-1234-1234-123412341234}" type="slidenum">
              <a:rPr lang="en-US" smtClean="0"/>
              <a:pPr/>
              <a:t>‹#›</a:t>
            </a:fld>
            <a:endParaRPr lang="en-US"/>
          </a:p>
        </p:txBody>
      </p:sp>
      <p:sp>
        <p:nvSpPr>
          <p:cNvPr id="25" name="Google Shape;25;p4"/>
          <p:cNvSpPr txBox="1">
            <a:spLocks noGrp="1"/>
          </p:cNvSpPr>
          <p:nvPr>
            <p:ph type="ftr" idx="11"/>
          </p:nvPr>
        </p:nvSpPr>
        <p:spPr>
          <a:xfrm>
            <a:off x="770744" y="6460414"/>
            <a:ext cx="2926829" cy="195220"/>
          </a:xfrm>
          <a:prstGeom prst="rect">
            <a:avLst/>
          </a:prstGeom>
          <a:noFill/>
          <a:ln>
            <a:noFill/>
          </a:ln>
        </p:spPr>
        <p:txBody>
          <a:bodyPr spcFirstLastPara="1" wrap="square" lIns="91425" tIns="91425" rIns="91425" bIns="91425" anchor="ctr" anchorCtr="0">
            <a:noAutofit/>
          </a:bodyPr>
          <a:lstStyle>
            <a:lvl1pPr marR="0" lvl="0" algn="l" rtl="0">
              <a:spcBef>
                <a:spcPts val="0"/>
              </a:spcBef>
              <a:spcAft>
                <a:spcPts val="0"/>
              </a:spcAft>
              <a:buSzPts val="1400"/>
              <a:buNone/>
              <a:defRPr sz="1200">
                <a:solidFill>
                  <a:srgbClr val="888888"/>
                </a:solidFill>
                <a:latin typeface="Lato"/>
                <a:ea typeface="Lato"/>
                <a:cs typeface="Lato"/>
                <a:sym typeface="Lato"/>
              </a:defRPr>
            </a:lvl1pPr>
            <a:lvl2pPr marR="0" lvl="1"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2pPr>
            <a:lvl3pPr marR="0" lvl="2"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3pPr>
            <a:lvl4pPr marR="0" lvl="3"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4pPr>
            <a:lvl5pPr marR="0" lvl="4"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5pPr>
            <a:lvl6pPr marR="0" lvl="5"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6pPr>
            <a:lvl7pPr marR="0" lvl="6"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7pPr>
            <a:lvl8pPr marR="0" lvl="7"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8pPr>
            <a:lvl9pPr marR="0" lvl="8"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9pPr>
          </a:lstStyle>
          <a:p>
            <a:endParaRPr/>
          </a:p>
        </p:txBody>
      </p:sp>
      <p:sp>
        <p:nvSpPr>
          <p:cNvPr id="26" name="Google Shape;26;p4"/>
          <p:cNvSpPr>
            <a:spLocks noGrp="1"/>
          </p:cNvSpPr>
          <p:nvPr>
            <p:ph type="pic" idx="2"/>
          </p:nvPr>
        </p:nvSpPr>
        <p:spPr>
          <a:xfrm>
            <a:off x="893701" y="2191845"/>
            <a:ext cx="3413760" cy="3413760"/>
          </a:xfrm>
          <a:prstGeom prst="teardrop">
            <a:avLst>
              <a:gd name="adj" fmla="val 100000"/>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Tree>
    <p:extLst>
      <p:ext uri="{BB962C8B-B14F-4D97-AF65-F5344CB8AC3E}">
        <p14:creationId xmlns:p14="http://schemas.microsoft.com/office/powerpoint/2010/main" val="20513475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Full iamge only">
  <p:cSld name="Full iamge only">
    <p:spTree>
      <p:nvGrpSpPr>
        <p:cNvPr id="1" name="Shape 38"/>
        <p:cNvGrpSpPr/>
        <p:nvPr/>
      </p:nvGrpSpPr>
      <p:grpSpPr>
        <a:xfrm>
          <a:off x="0" y="0"/>
          <a:ext cx="0" cy="0"/>
          <a:chOff x="0" y="0"/>
          <a:chExt cx="0" cy="0"/>
        </a:xfrm>
      </p:grpSpPr>
      <p:sp>
        <p:nvSpPr>
          <p:cNvPr id="39" name="Google Shape;39;p7"/>
          <p:cNvSpPr/>
          <p:nvPr/>
        </p:nvSpPr>
        <p:spPr>
          <a:xfrm>
            <a:off x="0" y="6285877"/>
            <a:ext cx="12192000" cy="572124"/>
          </a:xfrm>
          <a:prstGeom prst="rect">
            <a:avLst/>
          </a:prstGeom>
          <a:solidFill>
            <a:schemeClr val="lt1"/>
          </a:solidFill>
          <a:ln>
            <a:noFill/>
          </a:ln>
        </p:spPr>
        <p:txBody>
          <a:bodyPr spcFirstLastPara="1" wrap="square" lIns="121900" tIns="60933" rIns="121900" bIns="60933" anchor="t" anchorCtr="0">
            <a:noAutofit/>
          </a:bodyPr>
          <a:lstStyle/>
          <a:p>
            <a:pPr marL="0" marR="0" lvl="0" indent="0" algn="ctr" rtl="0">
              <a:lnSpc>
                <a:spcPct val="100000"/>
              </a:lnSpc>
              <a:spcBef>
                <a:spcPts val="0"/>
              </a:spcBef>
              <a:spcAft>
                <a:spcPts val="0"/>
              </a:spcAft>
              <a:buClr>
                <a:srgbClr val="000000"/>
              </a:buClr>
              <a:buSzPts val="5600"/>
              <a:buFont typeface="Gill Sans"/>
              <a:buNone/>
            </a:pPr>
            <a:endParaRPr sz="7466" b="0" i="0" u="none" strike="noStrike" cap="none">
              <a:solidFill>
                <a:srgbClr val="000000"/>
              </a:solidFill>
              <a:latin typeface="Gill Sans"/>
              <a:ea typeface="Gill Sans"/>
              <a:cs typeface="Gill Sans"/>
              <a:sym typeface="Gill Sans"/>
            </a:endParaRPr>
          </a:p>
        </p:txBody>
      </p:sp>
      <p:sp>
        <p:nvSpPr>
          <p:cNvPr id="40" name="Google Shape;40;p7"/>
          <p:cNvSpPr>
            <a:spLocks noGrp="1"/>
          </p:cNvSpPr>
          <p:nvPr>
            <p:ph type="pic" idx="2"/>
          </p:nvPr>
        </p:nvSpPr>
        <p:spPr>
          <a:xfrm>
            <a:off x="0" y="1"/>
            <a:ext cx="12192000" cy="6857999"/>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Tree>
    <p:extLst>
      <p:ext uri="{BB962C8B-B14F-4D97-AF65-F5344CB8AC3E}">
        <p14:creationId xmlns:p14="http://schemas.microsoft.com/office/powerpoint/2010/main" val="2667392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eam-1">
  <p:cSld name="Team-1">
    <p:spTree>
      <p:nvGrpSpPr>
        <p:cNvPr id="1" name="Shape 41"/>
        <p:cNvGrpSpPr/>
        <p:nvPr/>
      </p:nvGrpSpPr>
      <p:grpSpPr>
        <a:xfrm>
          <a:off x="0" y="0"/>
          <a:ext cx="0" cy="0"/>
          <a:chOff x="0" y="0"/>
          <a:chExt cx="0" cy="0"/>
        </a:xfrm>
      </p:grpSpPr>
      <p:sp>
        <p:nvSpPr>
          <p:cNvPr id="42" name="Google Shape;42;p8"/>
          <p:cNvSpPr txBox="1">
            <a:spLocks noGrp="1"/>
          </p:cNvSpPr>
          <p:nvPr>
            <p:ph type="body" idx="1"/>
          </p:nvPr>
        </p:nvSpPr>
        <p:spPr>
          <a:xfrm>
            <a:off x="869953" y="1048107"/>
            <a:ext cx="10452100" cy="218692"/>
          </a:xfrm>
          <a:prstGeom prst="rect">
            <a:avLst/>
          </a:prstGeom>
          <a:noFill/>
          <a:ln>
            <a:noFill/>
          </a:ln>
        </p:spPr>
        <p:txBody>
          <a:bodyPr spcFirstLastPara="1" wrap="square" lIns="91425" tIns="91425" rIns="91425" bIns="91425" anchor="ctr" anchorCtr="0">
            <a:noAutofit/>
          </a:bodyPr>
          <a:lstStyle>
            <a:lvl1pPr marL="609585" marR="0" lvl="0" indent="-304792" algn="ctr" rtl="0">
              <a:spcBef>
                <a:spcPts val="0"/>
              </a:spcBef>
              <a:spcAft>
                <a:spcPts val="0"/>
              </a:spcAft>
              <a:buSzPts val="1400"/>
              <a:buNone/>
              <a:defRPr sz="1333" b="0" i="0" u="none" strike="noStrike" cap="none">
                <a:solidFill>
                  <a:srgbClr val="7F7F7F"/>
                </a:solidFill>
                <a:latin typeface="Lato"/>
                <a:ea typeface="Lato"/>
                <a:cs typeface="Lato"/>
                <a:sym typeface="Lato"/>
              </a:defRPr>
            </a:lvl1pPr>
            <a:lvl2pPr marL="1219170" marR="0" lvl="1"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L="1828754" marR="0" lvl="2"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L="2438339" marR="0" lvl="3"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L="3047924" marR="0" lvl="4" indent="-30479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L="3657509" marR="0" lvl="5"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L="4267093" marR="0" lvl="6"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L="4876678" marR="0" lvl="7"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L="5486263" marR="0" lvl="8" indent="-304792"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
        <p:nvSpPr>
          <p:cNvPr id="43" name="Google Shape;43;p8"/>
          <p:cNvSpPr txBox="1">
            <a:spLocks noGrp="1"/>
          </p:cNvSpPr>
          <p:nvPr>
            <p:ph type="sldNum" idx="12"/>
          </p:nvPr>
        </p:nvSpPr>
        <p:spPr>
          <a:xfrm>
            <a:off x="10039031" y="6438312"/>
            <a:ext cx="406256" cy="277283"/>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067">
                <a:solidFill>
                  <a:schemeClr val="lt1"/>
                </a:solidFill>
                <a:latin typeface="Lato"/>
                <a:ea typeface="Lato"/>
                <a:cs typeface="Lato"/>
                <a:sym typeface="Lato"/>
              </a:defRPr>
            </a:lvl1pPr>
            <a:lvl2pPr marL="0" marR="0" lvl="1" indent="0" algn="ctr" rtl="0">
              <a:spcBef>
                <a:spcPts val="0"/>
              </a:spcBef>
              <a:spcAft>
                <a:spcPts val="0"/>
              </a:spcAft>
              <a:buNone/>
              <a:defRPr sz="1067">
                <a:solidFill>
                  <a:schemeClr val="lt1"/>
                </a:solidFill>
                <a:latin typeface="Lato"/>
                <a:ea typeface="Lato"/>
                <a:cs typeface="Lato"/>
                <a:sym typeface="Lato"/>
              </a:defRPr>
            </a:lvl2pPr>
            <a:lvl3pPr marL="0" marR="0" lvl="2" indent="0" algn="ctr" rtl="0">
              <a:spcBef>
                <a:spcPts val="0"/>
              </a:spcBef>
              <a:spcAft>
                <a:spcPts val="0"/>
              </a:spcAft>
              <a:buNone/>
              <a:defRPr sz="1067">
                <a:solidFill>
                  <a:schemeClr val="lt1"/>
                </a:solidFill>
                <a:latin typeface="Lato"/>
                <a:ea typeface="Lato"/>
                <a:cs typeface="Lato"/>
                <a:sym typeface="Lato"/>
              </a:defRPr>
            </a:lvl3pPr>
            <a:lvl4pPr marL="0" marR="0" lvl="3" indent="0" algn="ctr" rtl="0">
              <a:spcBef>
                <a:spcPts val="0"/>
              </a:spcBef>
              <a:spcAft>
                <a:spcPts val="0"/>
              </a:spcAft>
              <a:buNone/>
              <a:defRPr sz="1067">
                <a:solidFill>
                  <a:schemeClr val="lt1"/>
                </a:solidFill>
                <a:latin typeface="Lato"/>
                <a:ea typeface="Lato"/>
                <a:cs typeface="Lato"/>
                <a:sym typeface="Lato"/>
              </a:defRPr>
            </a:lvl4pPr>
            <a:lvl5pPr marL="0" marR="0" lvl="4" indent="0" algn="ctr" rtl="0">
              <a:spcBef>
                <a:spcPts val="0"/>
              </a:spcBef>
              <a:spcAft>
                <a:spcPts val="0"/>
              </a:spcAft>
              <a:buNone/>
              <a:defRPr sz="1067">
                <a:solidFill>
                  <a:schemeClr val="lt1"/>
                </a:solidFill>
                <a:latin typeface="Lato"/>
                <a:ea typeface="Lato"/>
                <a:cs typeface="Lato"/>
                <a:sym typeface="Lato"/>
              </a:defRPr>
            </a:lvl5pPr>
            <a:lvl6pPr marL="0" marR="0" lvl="5" indent="0" algn="ctr" rtl="0">
              <a:spcBef>
                <a:spcPts val="0"/>
              </a:spcBef>
              <a:spcAft>
                <a:spcPts val="0"/>
              </a:spcAft>
              <a:buNone/>
              <a:defRPr sz="1067">
                <a:solidFill>
                  <a:schemeClr val="lt1"/>
                </a:solidFill>
                <a:latin typeface="Lato"/>
                <a:ea typeface="Lato"/>
                <a:cs typeface="Lato"/>
                <a:sym typeface="Lato"/>
              </a:defRPr>
            </a:lvl6pPr>
            <a:lvl7pPr marL="0" marR="0" lvl="6" indent="0" algn="ctr" rtl="0">
              <a:spcBef>
                <a:spcPts val="0"/>
              </a:spcBef>
              <a:spcAft>
                <a:spcPts val="0"/>
              </a:spcAft>
              <a:buNone/>
              <a:defRPr sz="1067">
                <a:solidFill>
                  <a:schemeClr val="lt1"/>
                </a:solidFill>
                <a:latin typeface="Lato"/>
                <a:ea typeface="Lato"/>
                <a:cs typeface="Lato"/>
                <a:sym typeface="Lato"/>
              </a:defRPr>
            </a:lvl7pPr>
            <a:lvl8pPr marL="0" marR="0" lvl="7" indent="0" algn="ctr" rtl="0">
              <a:spcBef>
                <a:spcPts val="0"/>
              </a:spcBef>
              <a:spcAft>
                <a:spcPts val="0"/>
              </a:spcAft>
              <a:buNone/>
              <a:defRPr sz="1067">
                <a:solidFill>
                  <a:schemeClr val="lt1"/>
                </a:solidFill>
                <a:latin typeface="Lato"/>
                <a:ea typeface="Lato"/>
                <a:cs typeface="Lato"/>
                <a:sym typeface="Lato"/>
              </a:defRPr>
            </a:lvl8pPr>
            <a:lvl9pPr marL="0" marR="0" lvl="8" indent="0" algn="ctr" rtl="0">
              <a:spcBef>
                <a:spcPts val="0"/>
              </a:spcBef>
              <a:spcAft>
                <a:spcPts val="0"/>
              </a:spcAft>
              <a:buNone/>
              <a:defRPr sz="1067">
                <a:solidFill>
                  <a:schemeClr val="lt1"/>
                </a:solidFill>
                <a:latin typeface="Lato"/>
                <a:ea typeface="Lato"/>
                <a:cs typeface="Lato"/>
                <a:sym typeface="Lato"/>
              </a:defRPr>
            </a:lvl9pPr>
          </a:lstStyle>
          <a:p>
            <a:fld id="{00000000-1234-1234-1234-123412341234}" type="slidenum">
              <a:rPr lang="en-US" smtClean="0"/>
              <a:pPr/>
              <a:t>‹#›</a:t>
            </a:fld>
            <a:endParaRPr lang="en-US"/>
          </a:p>
        </p:txBody>
      </p:sp>
      <p:sp>
        <p:nvSpPr>
          <p:cNvPr id="44" name="Google Shape;44;p8"/>
          <p:cNvSpPr txBox="1">
            <a:spLocks noGrp="1"/>
          </p:cNvSpPr>
          <p:nvPr>
            <p:ph type="title"/>
          </p:nvPr>
        </p:nvSpPr>
        <p:spPr>
          <a:xfrm>
            <a:off x="838200" y="564679"/>
            <a:ext cx="10515600" cy="47464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2933" b="1" i="0" u="none" strike="noStrike" cap="none">
                <a:solidFill>
                  <a:schemeClr val="dk1"/>
                </a:solidFill>
                <a:latin typeface="Lato"/>
                <a:ea typeface="Lato"/>
                <a:cs typeface="Lato"/>
                <a:sym typeface="Lato"/>
              </a:defRPr>
            </a:lvl1pPr>
            <a:lvl2pPr marR="0" lvl="1"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2pPr>
            <a:lvl3pPr marR="0" lvl="2"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3pPr>
            <a:lvl4pPr marR="0" lvl="3"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4pPr>
            <a:lvl5pPr marR="0" lvl="4"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5pPr>
            <a:lvl6pPr marR="0" lvl="5"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5867" b="0" i="0" u="none" strike="noStrike" cap="none">
                <a:solidFill>
                  <a:schemeClr val="dk1"/>
                </a:solidFill>
                <a:latin typeface="Gill Sans"/>
                <a:ea typeface="Gill Sans"/>
                <a:cs typeface="Gill Sans"/>
                <a:sym typeface="Gill Sans"/>
              </a:defRPr>
            </a:lvl9pPr>
          </a:lstStyle>
          <a:p>
            <a:endParaRPr/>
          </a:p>
        </p:txBody>
      </p:sp>
      <p:sp>
        <p:nvSpPr>
          <p:cNvPr id="45" name="Google Shape;45;p8"/>
          <p:cNvSpPr txBox="1">
            <a:spLocks noGrp="1"/>
          </p:cNvSpPr>
          <p:nvPr>
            <p:ph type="ftr" idx="11"/>
          </p:nvPr>
        </p:nvSpPr>
        <p:spPr>
          <a:xfrm>
            <a:off x="770744" y="6460414"/>
            <a:ext cx="2926829" cy="195220"/>
          </a:xfrm>
          <a:prstGeom prst="rect">
            <a:avLst/>
          </a:prstGeom>
          <a:noFill/>
          <a:ln>
            <a:noFill/>
          </a:ln>
        </p:spPr>
        <p:txBody>
          <a:bodyPr spcFirstLastPara="1" wrap="square" lIns="91425" tIns="91425" rIns="91425" bIns="91425" anchor="ctr" anchorCtr="0">
            <a:noAutofit/>
          </a:bodyPr>
          <a:lstStyle>
            <a:lvl1pPr marR="0" lvl="0" algn="l" rtl="0">
              <a:spcBef>
                <a:spcPts val="0"/>
              </a:spcBef>
              <a:spcAft>
                <a:spcPts val="0"/>
              </a:spcAft>
              <a:buSzPts val="1400"/>
              <a:buNone/>
              <a:defRPr sz="1200">
                <a:solidFill>
                  <a:srgbClr val="888888"/>
                </a:solidFill>
                <a:latin typeface="Lato"/>
                <a:ea typeface="Lato"/>
                <a:cs typeface="Lato"/>
                <a:sym typeface="Lato"/>
              </a:defRPr>
            </a:lvl1pPr>
            <a:lvl2pPr marR="0" lvl="1"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2pPr>
            <a:lvl3pPr marR="0" lvl="2"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3pPr>
            <a:lvl4pPr marR="0" lvl="3"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4pPr>
            <a:lvl5pPr marR="0" lvl="4" algn="ctr"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5pPr>
            <a:lvl6pPr marR="0" lvl="5"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6pPr>
            <a:lvl7pPr marR="0" lvl="6"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7pPr>
            <a:lvl8pPr marR="0" lvl="7"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8pPr>
            <a:lvl9pPr marR="0" lvl="8" algn="l" rtl="0">
              <a:spcBef>
                <a:spcPts val="0"/>
              </a:spcBef>
              <a:spcAft>
                <a:spcPts val="0"/>
              </a:spcAft>
              <a:buSzPts val="1400"/>
              <a:buNone/>
              <a:defRPr sz="2800" b="0" i="0" u="none" strike="noStrike" cap="none">
                <a:solidFill>
                  <a:srgbClr val="000000"/>
                </a:solidFill>
                <a:latin typeface="Gill Sans"/>
                <a:ea typeface="Gill Sans"/>
                <a:cs typeface="Gill Sans"/>
                <a:sym typeface="Gill Sans"/>
              </a:defRPr>
            </a:lvl9pPr>
          </a:lstStyle>
          <a:p>
            <a:endParaRPr/>
          </a:p>
        </p:txBody>
      </p:sp>
      <p:sp>
        <p:nvSpPr>
          <p:cNvPr id="46" name="Google Shape;46;p8"/>
          <p:cNvSpPr>
            <a:spLocks noGrp="1"/>
          </p:cNvSpPr>
          <p:nvPr>
            <p:ph type="pic" idx="2"/>
          </p:nvPr>
        </p:nvSpPr>
        <p:spPr>
          <a:xfrm>
            <a:off x="873291" y="2506995"/>
            <a:ext cx="1706880" cy="170688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
        <p:nvSpPr>
          <p:cNvPr id="47" name="Google Shape;47;p8"/>
          <p:cNvSpPr>
            <a:spLocks noGrp="1"/>
          </p:cNvSpPr>
          <p:nvPr>
            <p:ph type="pic" idx="3"/>
          </p:nvPr>
        </p:nvSpPr>
        <p:spPr>
          <a:xfrm>
            <a:off x="4364736" y="4280211"/>
            <a:ext cx="1706880" cy="170688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
        <p:nvSpPr>
          <p:cNvPr id="48" name="Google Shape;48;p8"/>
          <p:cNvSpPr>
            <a:spLocks noGrp="1"/>
          </p:cNvSpPr>
          <p:nvPr>
            <p:ph type="pic" idx="4"/>
          </p:nvPr>
        </p:nvSpPr>
        <p:spPr>
          <a:xfrm>
            <a:off x="6131327" y="4280211"/>
            <a:ext cx="1706880" cy="170688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
        <p:nvSpPr>
          <p:cNvPr id="49" name="Google Shape;49;p8"/>
          <p:cNvSpPr>
            <a:spLocks noGrp="1"/>
          </p:cNvSpPr>
          <p:nvPr>
            <p:ph type="pic" idx="5"/>
          </p:nvPr>
        </p:nvSpPr>
        <p:spPr>
          <a:xfrm>
            <a:off x="9619488" y="2506995"/>
            <a:ext cx="1706880" cy="170688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1200" b="0" i="1" u="none" strike="noStrike" cap="none">
                <a:solidFill>
                  <a:srgbClr val="A5A5A5"/>
                </a:solidFill>
                <a:latin typeface="Lato"/>
                <a:ea typeface="Lato"/>
                <a:cs typeface="Lato"/>
                <a:sym typeface="Lato"/>
              </a:defRPr>
            </a:lvl1pPr>
            <a:lvl2pPr marR="0" lvl="1"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2pPr>
            <a:lvl3pPr marR="0" lvl="2"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3pPr>
            <a:lvl4pPr marR="0" lvl="3"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4pPr>
            <a:lvl5pPr marR="0" lvl="4" algn="ctr" rtl="0">
              <a:spcBef>
                <a:spcPts val="0"/>
              </a:spcBef>
              <a:spcAft>
                <a:spcPts val="0"/>
              </a:spcAft>
              <a:buSzPts val="1400"/>
              <a:buNone/>
              <a:defRPr sz="1333" b="0" i="0" u="none" strike="noStrike" cap="none">
                <a:solidFill>
                  <a:schemeClr val="dk1"/>
                </a:solidFill>
                <a:latin typeface="Lato Light"/>
                <a:ea typeface="Lato Light"/>
                <a:cs typeface="Lato Light"/>
                <a:sym typeface="Lato Light"/>
              </a:defRPr>
            </a:lvl5pPr>
            <a:lvl6pPr marR="0" lvl="5"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6pPr>
            <a:lvl7pPr marR="0" lvl="6"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7pPr>
            <a:lvl8pPr marR="0" lvl="7"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8pPr>
            <a:lvl9pPr marR="0" lvl="8" algn="ctr" rtl="0">
              <a:spcBef>
                <a:spcPts val="0"/>
              </a:spcBef>
              <a:spcAft>
                <a:spcPts val="0"/>
              </a:spcAft>
              <a:buSzPts val="1400"/>
              <a:buNone/>
              <a:defRPr sz="2400" b="0" i="0" u="none" strike="noStrike" cap="none">
                <a:solidFill>
                  <a:schemeClr val="dk1"/>
                </a:solidFill>
                <a:latin typeface="Gill Sans"/>
                <a:ea typeface="Gill Sans"/>
                <a:cs typeface="Gill Sans"/>
                <a:sym typeface="Gill Sans"/>
              </a:defRPr>
            </a:lvl9pPr>
          </a:lstStyle>
          <a:p>
            <a:endParaRPr/>
          </a:p>
        </p:txBody>
      </p:sp>
    </p:spTree>
    <p:extLst>
      <p:ext uri="{BB962C8B-B14F-4D97-AF65-F5344CB8AC3E}">
        <p14:creationId xmlns:p14="http://schemas.microsoft.com/office/powerpoint/2010/main" val="3548797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1F13A-E076-4BC8-A925-521ACE00814A}"/>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0F1156EA-914D-4B65-BB21-EEB19C5F96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32A5868-FFD0-4311-A739-5B4CD56FDC2F}"/>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14BD98DA-7C72-4CDF-ADAD-FD6D784A707C}"/>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33FE23A4-E20A-4C32-9932-02E35DE9EA24}"/>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2789558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734A0-A78C-4EF6-9DF4-8862A90EE9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81D4C29A-9BCF-4C91-A78E-A823A925CF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164FBD-A513-4FF9-B9B1-849A83497722}"/>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F93C5314-A0EA-4EAA-B5EE-A660B140321C}"/>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6A9A6ADF-6FA8-4878-A7EC-AA7E91D83546}"/>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629282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6B4F4-B00B-47C3-933B-06F32E2D91A4}"/>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CF8CF52F-4F38-4077-92C5-03128FA81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03BA2047-8C7B-4683-8DBB-5CFDFA0FAD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10D11934-ECFF-4CAF-B0F1-7DC227899537}"/>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6" name="Footer Placeholder 5">
            <a:extLst>
              <a:ext uri="{FF2B5EF4-FFF2-40B4-BE49-F238E27FC236}">
                <a16:creationId xmlns:a16="http://schemas.microsoft.com/office/drawing/2014/main" id="{FA161DE0-B058-4ABC-BFEE-2E4164FFDFB5}"/>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80FAB33E-64DA-4C50-97A3-A0CC3AC5EF7C}"/>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1647051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92E36-6925-484C-8282-ADE2F394957C}"/>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6CFDD815-8AE8-4542-9D4E-779982995A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517431-9C08-41A9-8CB0-4D865F392B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81811F61-902D-45CF-81DE-F7A6AFF110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164324-9AE0-41F4-BA67-BC49D4D518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30E3F8B9-77C1-4E94-8F2B-863BD80B9D85}"/>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8" name="Footer Placeholder 7">
            <a:extLst>
              <a:ext uri="{FF2B5EF4-FFF2-40B4-BE49-F238E27FC236}">
                <a16:creationId xmlns:a16="http://schemas.microsoft.com/office/drawing/2014/main" id="{AF3D9E2F-525B-4CB0-83AC-E07A8AD488CB}"/>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8B71A4B1-2B02-44CC-93B7-FBDCF5F2025A}"/>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2600777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3DF86-F536-4056-954C-DE8897830E93}"/>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246D990B-2F21-485E-A0BF-AF288A0A1142}"/>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4" name="Footer Placeholder 3">
            <a:extLst>
              <a:ext uri="{FF2B5EF4-FFF2-40B4-BE49-F238E27FC236}">
                <a16:creationId xmlns:a16="http://schemas.microsoft.com/office/drawing/2014/main" id="{DF8E7D99-135E-44F3-8E8C-C94FF9380FC6}"/>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A0B713C0-7654-4C02-BC5D-B48EAB6204D7}"/>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2338923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2AF98F-D3BC-4E3B-96D7-5FC1D7225123}"/>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3" name="Footer Placeholder 2">
            <a:extLst>
              <a:ext uri="{FF2B5EF4-FFF2-40B4-BE49-F238E27FC236}">
                <a16:creationId xmlns:a16="http://schemas.microsoft.com/office/drawing/2014/main" id="{D11934FB-1B5D-4E8F-97C8-D502F2B19FE6}"/>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0E14BE55-678D-40BB-8FD8-7E36FFCB1B80}"/>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3747170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61030-A23B-478E-B992-DCA0060C4C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C2E35FEC-F4DA-4538-9799-91D921E1C7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99261935-51AB-49B5-9371-66C08E0D91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819A33-9BF4-4326-9A7B-C028C2668115}"/>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6" name="Footer Placeholder 5">
            <a:extLst>
              <a:ext uri="{FF2B5EF4-FFF2-40B4-BE49-F238E27FC236}">
                <a16:creationId xmlns:a16="http://schemas.microsoft.com/office/drawing/2014/main" id="{B838A261-7FF1-4D38-B90F-46AFFBF94ED5}"/>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10DCBC95-BEEF-4C87-862F-06615B5A62AD}"/>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3567800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FBC28-8000-443A-8B7B-373AAFA21D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63ABC0D9-B1EA-47A4-94E5-C46C2E6820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479D487E-9F94-4745-81E7-19134AB0D1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8AEFF2-C777-4446-BF1F-E0E20CCA2748}"/>
              </a:ext>
            </a:extLst>
          </p:cNvPr>
          <p:cNvSpPr>
            <a:spLocks noGrp="1"/>
          </p:cNvSpPr>
          <p:nvPr>
            <p:ph type="dt" sz="half" idx="10"/>
          </p:nvPr>
        </p:nvSpPr>
        <p:spPr/>
        <p:txBody>
          <a:bodyPr/>
          <a:lstStyle/>
          <a:p>
            <a:fld id="{CFF5B1B7-413A-4E07-98E4-E79D1BBED36E}" type="datetimeFigureOut">
              <a:rPr lang="vi-VN" smtClean="0"/>
              <a:t>12/07/2021</a:t>
            </a:fld>
            <a:endParaRPr lang="vi-VN"/>
          </a:p>
        </p:txBody>
      </p:sp>
      <p:sp>
        <p:nvSpPr>
          <p:cNvPr id="6" name="Footer Placeholder 5">
            <a:extLst>
              <a:ext uri="{FF2B5EF4-FFF2-40B4-BE49-F238E27FC236}">
                <a16:creationId xmlns:a16="http://schemas.microsoft.com/office/drawing/2014/main" id="{34BC3FE8-2984-4CAB-9B70-F99D7F0E1D84}"/>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18D0DF0D-0C94-4D93-A9D8-2526D664498A}"/>
              </a:ext>
            </a:extLst>
          </p:cNvPr>
          <p:cNvSpPr>
            <a:spLocks noGrp="1"/>
          </p:cNvSpPr>
          <p:nvPr>
            <p:ph type="sldNum" sz="quarter" idx="12"/>
          </p:nvPr>
        </p:nvSpPr>
        <p:spPr/>
        <p:txBody>
          <a:bodyPr/>
          <a:lstStyle/>
          <a:p>
            <a:fld id="{8D920D1B-075B-4C1D-B436-A964E86AC0F9}" type="slidenum">
              <a:rPr lang="vi-VN" smtClean="0"/>
              <a:t>‹#›</a:t>
            </a:fld>
            <a:endParaRPr lang="vi-VN"/>
          </a:p>
        </p:txBody>
      </p:sp>
    </p:spTree>
    <p:extLst>
      <p:ext uri="{BB962C8B-B14F-4D97-AF65-F5344CB8AC3E}">
        <p14:creationId xmlns:p14="http://schemas.microsoft.com/office/powerpoint/2010/main" val="95111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C3513D-4863-451D-9098-B957CE4E79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226B98AD-AE09-42D2-905C-99BC88C94F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AE8EED9-FC63-4F25-97C8-435508A809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F5B1B7-413A-4E07-98E4-E79D1BBED36E}" type="datetimeFigureOut">
              <a:rPr lang="vi-VN" smtClean="0"/>
              <a:t>12/07/2021</a:t>
            </a:fld>
            <a:endParaRPr lang="vi-VN"/>
          </a:p>
        </p:txBody>
      </p:sp>
      <p:sp>
        <p:nvSpPr>
          <p:cNvPr id="5" name="Footer Placeholder 4">
            <a:extLst>
              <a:ext uri="{FF2B5EF4-FFF2-40B4-BE49-F238E27FC236}">
                <a16:creationId xmlns:a16="http://schemas.microsoft.com/office/drawing/2014/main" id="{5E2A0248-09B8-4C3E-95BB-5E8523A188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BFA251D0-95BC-4418-958C-FA7C80303A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920D1B-075B-4C1D-B436-A964E86AC0F9}" type="slidenum">
              <a:rPr lang="vi-VN" smtClean="0"/>
              <a:t>‹#›</a:t>
            </a:fld>
            <a:endParaRPr lang="vi-VN"/>
          </a:p>
        </p:txBody>
      </p:sp>
    </p:spTree>
    <p:extLst>
      <p:ext uri="{BB962C8B-B14F-4D97-AF65-F5344CB8AC3E}">
        <p14:creationId xmlns:p14="http://schemas.microsoft.com/office/powerpoint/2010/main" val="12810462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microsoft.com/office/2007/relationships/hdphoto" Target="../media/hdphoto2.wdp"/><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2.png"/><Relationship Id="rId5" Type="http://schemas.microsoft.com/office/2007/relationships/hdphoto" Target="../media/hdphoto3.wdp"/><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7" Type="http://schemas.microsoft.com/office/2007/relationships/hdphoto" Target="../media/hdphoto5.wdp"/><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17.png"/><Relationship Id="rId5" Type="http://schemas.microsoft.com/office/2007/relationships/hdphoto" Target="../media/hdphoto4.wdp"/><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5.xml"/><Relationship Id="rId5" Type="http://schemas.microsoft.com/office/2007/relationships/hdphoto" Target="../media/hdphoto6.wdp"/><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15.xml"/><Relationship Id="rId5" Type="http://schemas.openxmlformats.org/officeDocument/2006/relationships/image" Target="../media/image20.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23.jpe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15.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27.jpeg"/></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5.xml"/><Relationship Id="rId1" Type="http://schemas.openxmlformats.org/officeDocument/2006/relationships/slideLayout" Target="../slideLayouts/slideLayout15.xml"/><Relationship Id="rId4" Type="http://schemas.openxmlformats.org/officeDocument/2006/relationships/image" Target="../media/image27.jpeg"/></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7.xml"/><Relationship Id="rId1" Type="http://schemas.openxmlformats.org/officeDocument/2006/relationships/slideLayout" Target="../slideLayouts/slideLayout15.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8.xml"/><Relationship Id="rId1" Type="http://schemas.openxmlformats.org/officeDocument/2006/relationships/slideLayout" Target="../slideLayouts/slideLayout15.xml"/><Relationship Id="rId4" Type="http://schemas.openxmlformats.org/officeDocument/2006/relationships/image" Target="../media/image30.jpeg"/></Relationships>
</file>

<file path=ppt/slides/_rels/slide2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9.xml"/><Relationship Id="rId1" Type="http://schemas.openxmlformats.org/officeDocument/2006/relationships/slideLayout" Target="../slideLayouts/slideLayout15.xml"/><Relationship Id="rId4" Type="http://schemas.openxmlformats.org/officeDocument/2006/relationships/image" Target="../media/image30.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15.xml"/><Relationship Id="rId5" Type="http://schemas.microsoft.com/office/2007/relationships/hdphoto" Target="../media/hdphoto7.wdp"/><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7.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microsoft.com/office/2007/relationships/hdphoto" Target="../media/hdphoto1.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5" name="Picture 4">
            <a:extLst>
              <a:ext uri="{FF2B5EF4-FFF2-40B4-BE49-F238E27FC236}">
                <a16:creationId xmlns:a16="http://schemas.microsoft.com/office/drawing/2014/main" id="{223B4493-9C57-47BD-B8BF-BE00DF570934}"/>
              </a:ext>
            </a:extLst>
          </p:cNvPr>
          <p:cNvPicPr>
            <a:picLocks noChangeAspect="1"/>
          </p:cNvPicPr>
          <p:nvPr/>
        </p:nvPicPr>
        <p:blipFill>
          <a:blip r:embed="rId3"/>
          <a:stretch>
            <a:fillRect/>
          </a:stretch>
        </p:blipFill>
        <p:spPr>
          <a:xfrm>
            <a:off x="0" y="0"/>
            <a:ext cx="12192000" cy="6891441"/>
          </a:xfrm>
          <a:prstGeom prst="rect">
            <a:avLst/>
          </a:prstGeom>
        </p:spPr>
      </p:pic>
      <p:sp>
        <p:nvSpPr>
          <p:cNvPr id="183" name="Google Shape;183;p29"/>
          <p:cNvSpPr/>
          <p:nvPr/>
        </p:nvSpPr>
        <p:spPr>
          <a:xfrm>
            <a:off x="2298504" y="782011"/>
            <a:ext cx="2853648" cy="486191"/>
          </a:xfrm>
          <a:prstGeom prst="rect">
            <a:avLst/>
          </a:prstGeom>
          <a:noFill/>
          <a:ln>
            <a:noFill/>
          </a:ln>
        </p:spPr>
        <p:txBody>
          <a:bodyPr spcFirstLastPara="1" wrap="square" lIns="0" tIns="0" rIns="0" bIns="0" anchor="ctr" anchorCtr="0">
            <a:noAutofit/>
          </a:bodyPr>
          <a:lstStyle/>
          <a:p>
            <a:r>
              <a:rPr lang="en-US" sz="2400" b="1">
                <a:solidFill>
                  <a:srgbClr val="FFFFFF"/>
                </a:solidFill>
                <a:latin typeface="Lato Black"/>
                <a:ea typeface="Lato Black"/>
                <a:cs typeface="Lato Black"/>
                <a:sym typeface="Lato Black"/>
              </a:rPr>
              <a:t>W  E  L  C  O  M  E</a:t>
            </a:r>
            <a:endParaRPr sz="2400"/>
          </a:p>
        </p:txBody>
      </p:sp>
      <p:sp>
        <p:nvSpPr>
          <p:cNvPr id="184" name="Google Shape;184;p29"/>
          <p:cNvSpPr/>
          <p:nvPr/>
        </p:nvSpPr>
        <p:spPr>
          <a:xfrm>
            <a:off x="2587542" y="2463026"/>
            <a:ext cx="6849269" cy="1447201"/>
          </a:xfrm>
          <a:prstGeom prst="rect">
            <a:avLst/>
          </a:prstGeom>
          <a:noFill/>
          <a:ln>
            <a:noFill/>
          </a:ln>
        </p:spPr>
        <p:txBody>
          <a:bodyPr spcFirstLastPara="1" wrap="square" lIns="0" tIns="0" rIns="0" bIns="0" anchor="ctr" anchorCtr="0">
            <a:noAutofit/>
          </a:bodyPr>
          <a:lstStyle/>
          <a:p>
            <a:pPr>
              <a:lnSpc>
                <a:spcPct val="130000"/>
              </a:lnSpc>
            </a:pPr>
            <a:endParaRPr sz="1200">
              <a:solidFill>
                <a:srgbClr val="A5A5A5"/>
              </a:solidFill>
              <a:latin typeface="Lato"/>
              <a:ea typeface="Lato"/>
              <a:cs typeface="Lato"/>
              <a:sym typeface="Lato"/>
            </a:endParaRPr>
          </a:p>
        </p:txBody>
      </p:sp>
      <p:grpSp>
        <p:nvGrpSpPr>
          <p:cNvPr id="6" name="Group 5">
            <a:extLst>
              <a:ext uri="{FF2B5EF4-FFF2-40B4-BE49-F238E27FC236}">
                <a16:creationId xmlns:a16="http://schemas.microsoft.com/office/drawing/2014/main" id="{C223AB0A-951F-4E14-A2C5-4F48C656DEF0}"/>
              </a:ext>
            </a:extLst>
          </p:cNvPr>
          <p:cNvGrpSpPr/>
          <p:nvPr/>
        </p:nvGrpSpPr>
        <p:grpSpPr>
          <a:xfrm>
            <a:off x="2019312" y="4491167"/>
            <a:ext cx="8448940" cy="2200149"/>
            <a:chOff x="1463157" y="327881"/>
            <a:chExt cx="8448940" cy="2200149"/>
          </a:xfrm>
        </p:grpSpPr>
        <p:sp>
          <p:nvSpPr>
            <p:cNvPr id="186" name="Google Shape;186;p29"/>
            <p:cNvSpPr/>
            <p:nvPr/>
          </p:nvSpPr>
          <p:spPr>
            <a:xfrm>
              <a:off x="1463158" y="327881"/>
              <a:ext cx="8448939" cy="2200149"/>
            </a:xfrm>
            <a:prstGeom prst="rect">
              <a:avLst/>
            </a:prstGeom>
            <a:solidFill>
              <a:srgbClr val="BFBFBF">
                <a:alpha val="89803"/>
              </a:srgbClr>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187" name="Google Shape;187;p29"/>
            <p:cNvSpPr txBox="1"/>
            <p:nvPr/>
          </p:nvSpPr>
          <p:spPr>
            <a:xfrm>
              <a:off x="1463157" y="618794"/>
              <a:ext cx="8448939" cy="943848"/>
            </a:xfrm>
            <a:prstGeom prst="rect">
              <a:avLst/>
            </a:prstGeom>
            <a:noFill/>
            <a:ln>
              <a:noFill/>
            </a:ln>
          </p:spPr>
          <p:txBody>
            <a:bodyPr spcFirstLastPara="1" wrap="square" lIns="121900" tIns="60933" rIns="121900" bIns="60933" anchor="t" anchorCtr="0">
              <a:noAutofit/>
            </a:bodyPr>
            <a:lstStyle/>
            <a:p>
              <a:pPr algn="ctr"/>
              <a:r>
                <a:rPr lang="en-US" sz="3200" b="1">
                  <a:solidFill>
                    <a:srgbClr val="FFC000"/>
                  </a:solidFill>
                  <a:highlight>
                    <a:srgbClr val="000000"/>
                  </a:highlight>
                  <a:latin typeface="Gill Sans"/>
                  <a:ea typeface="Gill Sans"/>
                  <a:cs typeface="Gill Sans"/>
                  <a:sym typeface="Gill Sans"/>
                </a:rPr>
                <a:t>NGHIÊN CỨU VÀ XÂY DỰNG ỨNG DỤNG NHẬN DẠNG KHUÔN MẶT QUA CAMERA TÍCH HỢP VÀO NHÀ THÔNG MINH</a:t>
              </a:r>
              <a:endParaRPr sz="3200" b="1">
                <a:solidFill>
                  <a:srgbClr val="FFC000"/>
                </a:solidFill>
                <a:highlight>
                  <a:srgbClr val="000000"/>
                </a:highlight>
                <a:latin typeface="Gill Sans"/>
                <a:ea typeface="Gill Sans"/>
                <a:cs typeface="Gill Sans"/>
                <a:sym typeface="Gill Sans"/>
              </a:endParaRPr>
            </a:p>
          </p:txBody>
        </p:sp>
      </p:grpSp>
      <p:sp>
        <p:nvSpPr>
          <p:cNvPr id="7" name="Rectangle 6">
            <a:extLst>
              <a:ext uri="{FF2B5EF4-FFF2-40B4-BE49-F238E27FC236}">
                <a16:creationId xmlns:a16="http://schemas.microsoft.com/office/drawing/2014/main" id="{43EABF54-7F5C-4949-9F22-830828B862C1}"/>
              </a:ext>
            </a:extLst>
          </p:cNvPr>
          <p:cNvSpPr/>
          <p:nvPr/>
        </p:nvSpPr>
        <p:spPr>
          <a:xfrm>
            <a:off x="7600950" y="0"/>
            <a:ext cx="4591051" cy="782011"/>
          </a:xfrm>
          <a:prstGeom prst="rect">
            <a:avLst/>
          </a:prstGeom>
          <a:ln/>
        </p:spPr>
        <p:style>
          <a:lnRef idx="0">
            <a:schemeClr val="accent5"/>
          </a:lnRef>
          <a:fillRef idx="3">
            <a:schemeClr val="accent5"/>
          </a:fillRef>
          <a:effectRef idx="3">
            <a:schemeClr val="accent5"/>
          </a:effectRef>
          <a:fontRef idx="minor">
            <a:schemeClr val="lt1"/>
          </a:fontRef>
        </p:style>
        <p:txBody>
          <a:bodyPr rtlCol="0" anchor="ctr"/>
          <a:lstStyle/>
          <a:p>
            <a:r>
              <a:rPr lang="en-US" sz="1600" err="1">
                <a:solidFill>
                  <a:schemeClr val="bg1"/>
                </a:solidFill>
              </a:rPr>
              <a:t>Người</a:t>
            </a:r>
            <a:r>
              <a:rPr lang="en-US" sz="1600">
                <a:solidFill>
                  <a:schemeClr val="bg1"/>
                </a:solidFill>
              </a:rPr>
              <a:t> </a:t>
            </a:r>
            <a:r>
              <a:rPr lang="en-US" sz="1600" err="1">
                <a:solidFill>
                  <a:schemeClr val="bg1"/>
                </a:solidFill>
              </a:rPr>
              <a:t>thực</a:t>
            </a:r>
            <a:r>
              <a:rPr lang="en-US" sz="1600">
                <a:solidFill>
                  <a:schemeClr val="bg1"/>
                </a:solidFill>
              </a:rPr>
              <a:t> </a:t>
            </a:r>
            <a:r>
              <a:rPr lang="en-US" sz="1600" err="1">
                <a:solidFill>
                  <a:schemeClr val="bg1"/>
                </a:solidFill>
              </a:rPr>
              <a:t>hiện</a:t>
            </a:r>
            <a:r>
              <a:rPr lang="en-US" sz="1600">
                <a:solidFill>
                  <a:schemeClr val="bg1"/>
                </a:solidFill>
              </a:rPr>
              <a:t>: </a:t>
            </a:r>
            <a:r>
              <a:rPr lang="en-US">
                <a:solidFill>
                  <a:schemeClr val="bg1"/>
                </a:solidFill>
              </a:rPr>
              <a:t>	  Nguyễn </a:t>
            </a:r>
            <a:r>
              <a:rPr lang="en-US" err="1">
                <a:solidFill>
                  <a:schemeClr val="bg1"/>
                </a:solidFill>
              </a:rPr>
              <a:t>Bách</a:t>
            </a:r>
            <a:r>
              <a:rPr lang="en-US">
                <a:solidFill>
                  <a:schemeClr val="bg1"/>
                </a:solidFill>
              </a:rPr>
              <a:t> </a:t>
            </a:r>
            <a:r>
              <a:rPr lang="en-US" err="1">
                <a:solidFill>
                  <a:schemeClr val="bg1"/>
                </a:solidFill>
              </a:rPr>
              <a:t>Thắng</a:t>
            </a:r>
            <a:endParaRPr lang="en-US">
              <a:solidFill>
                <a:schemeClr val="bg1"/>
              </a:solidFill>
            </a:endParaRPr>
          </a:p>
          <a:p>
            <a:r>
              <a:rPr lang="en-US" sz="1600" err="1">
                <a:solidFill>
                  <a:schemeClr val="bg1"/>
                </a:solidFill>
              </a:rPr>
              <a:t>Giảng</a:t>
            </a:r>
            <a:r>
              <a:rPr lang="en-US" sz="1600">
                <a:solidFill>
                  <a:schemeClr val="bg1"/>
                </a:solidFill>
              </a:rPr>
              <a:t> </a:t>
            </a:r>
            <a:r>
              <a:rPr lang="en-US" sz="1600" err="1">
                <a:solidFill>
                  <a:schemeClr val="bg1"/>
                </a:solidFill>
              </a:rPr>
              <a:t>viên</a:t>
            </a:r>
            <a:r>
              <a:rPr lang="en-US" sz="1600">
                <a:solidFill>
                  <a:schemeClr val="bg1"/>
                </a:solidFill>
              </a:rPr>
              <a:t> </a:t>
            </a:r>
            <a:r>
              <a:rPr lang="en-US" sz="1600" err="1">
                <a:solidFill>
                  <a:schemeClr val="bg1"/>
                </a:solidFill>
              </a:rPr>
              <a:t>hướng</a:t>
            </a:r>
            <a:r>
              <a:rPr lang="en-US" sz="1600">
                <a:solidFill>
                  <a:schemeClr val="bg1"/>
                </a:solidFill>
              </a:rPr>
              <a:t> </a:t>
            </a:r>
            <a:r>
              <a:rPr lang="en-US" sz="1600" err="1">
                <a:solidFill>
                  <a:schemeClr val="bg1"/>
                </a:solidFill>
              </a:rPr>
              <a:t>dẫn</a:t>
            </a:r>
            <a:r>
              <a:rPr lang="en-US" sz="1600">
                <a:solidFill>
                  <a:schemeClr val="bg1"/>
                </a:solidFill>
              </a:rPr>
              <a:t>: </a:t>
            </a:r>
            <a:r>
              <a:rPr lang="en-US">
                <a:solidFill>
                  <a:schemeClr val="bg1"/>
                </a:solidFill>
              </a:rPr>
              <a:t>TS. </a:t>
            </a:r>
            <a:r>
              <a:rPr lang="en-US" err="1">
                <a:solidFill>
                  <a:schemeClr val="bg1"/>
                </a:solidFill>
              </a:rPr>
              <a:t>Nguyễn</a:t>
            </a:r>
            <a:r>
              <a:rPr lang="en-US">
                <a:solidFill>
                  <a:schemeClr val="bg1"/>
                </a:solidFill>
              </a:rPr>
              <a:t> </a:t>
            </a:r>
            <a:r>
              <a:rPr lang="en-US" err="1">
                <a:solidFill>
                  <a:schemeClr val="bg1"/>
                </a:solidFill>
              </a:rPr>
              <a:t>Đình</a:t>
            </a:r>
            <a:r>
              <a:rPr lang="en-US">
                <a:solidFill>
                  <a:schemeClr val="bg1"/>
                </a:solidFill>
              </a:rPr>
              <a:t> </a:t>
            </a:r>
            <a:r>
              <a:rPr lang="en-US" err="1">
                <a:solidFill>
                  <a:schemeClr val="bg1"/>
                </a:solidFill>
              </a:rPr>
              <a:t>Thuận</a:t>
            </a:r>
            <a:endParaRPr lang="vi-VN">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anim calcmode="lin" valueType="num">
                                      <p:cBhvr additive="base">
                                        <p:cTn id="7" dur="500"/>
                                        <p:tgtEl>
                                          <p:spTgt spid="183"/>
                                        </p:tgtEl>
                                        <p:attrNameLst>
                                          <p:attrName>ppt_w</p:attrName>
                                        </p:attrNameLst>
                                      </p:cBhvr>
                                      <p:tavLst>
                                        <p:tav tm="0">
                                          <p:val>
                                            <p:strVal val="0"/>
                                          </p:val>
                                        </p:tav>
                                        <p:tav tm="100000">
                                          <p:val>
                                            <p:strVal val="#ppt_w"/>
                                          </p:val>
                                        </p:tav>
                                      </p:tavLst>
                                    </p:anim>
                                    <p:anim calcmode="lin" valueType="num">
                                      <p:cBhvr additive="base">
                                        <p:cTn id="8" dur="500"/>
                                        <p:tgtEl>
                                          <p:spTgt spid="183"/>
                                        </p:tgtEl>
                                        <p:attrNameLst>
                                          <p:attrName>ppt_h</p:attrName>
                                        </p:attrNameLst>
                                      </p:cBhvr>
                                      <p:tavLst>
                                        <p:tav tm="0">
                                          <p:val>
                                            <p:str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84"/>
                                        </p:tgtEl>
                                        <p:attrNameLst>
                                          <p:attrName>style.visibility</p:attrName>
                                        </p:attrNameLst>
                                      </p:cBhvr>
                                      <p:to>
                                        <p:strVal val="visible"/>
                                      </p:to>
                                    </p:set>
                                    <p:animEffect transition="in" filter="fade">
                                      <p:cBhvr>
                                        <p:cTn id="13" dur="500"/>
                                        <p:tgtEl>
                                          <p:spTgt spid="184"/>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838199" y="1365103"/>
            <a:ext cx="4210051"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CHỨC NĂNG</a:t>
            </a:r>
          </a:p>
          <a:p>
            <a:pPr algn="ctr"/>
            <a:r>
              <a:rPr lang="en-US" sz="4000"/>
              <a:t>Đánh nhãn ảnh</a:t>
            </a:r>
            <a:endParaRPr lang="vi-VN" sz="4000"/>
          </a:p>
        </p:txBody>
      </p:sp>
      <p:sp>
        <p:nvSpPr>
          <p:cNvPr id="15" name="TextBox 14">
            <a:extLst>
              <a:ext uri="{FF2B5EF4-FFF2-40B4-BE49-F238E27FC236}">
                <a16:creationId xmlns:a16="http://schemas.microsoft.com/office/drawing/2014/main" id="{0219B0D7-3FC6-4180-8F2F-F34EEDD61865}"/>
              </a:ext>
            </a:extLst>
          </p:cNvPr>
          <p:cNvSpPr txBox="1"/>
          <p:nvPr/>
        </p:nvSpPr>
        <p:spPr>
          <a:xfrm>
            <a:off x="352425" y="3110044"/>
            <a:ext cx="5200649" cy="830997"/>
          </a:xfrm>
          <a:prstGeom prst="rect">
            <a:avLst/>
          </a:prstGeom>
          <a:noFill/>
        </p:spPr>
        <p:txBody>
          <a:bodyPr wrap="square">
            <a:spAutoFit/>
          </a:bodyPr>
          <a:lstStyle/>
          <a:p>
            <a:pPr marL="285750" indent="-285750" algn="just">
              <a:buFont typeface="Arial" panose="020B0604020202020204" pitchFamily="34" charset="0"/>
              <a:buChar char="•"/>
            </a:pPr>
            <a:r>
              <a:rPr lang="en-US" sz="2400">
                <a:effectLst/>
                <a:latin typeface="Times New Roman" panose="02020603050405020304" pitchFamily="18" charset="0"/>
                <a:ea typeface="Calibri" panose="020F0502020204030204" pitchFamily="34" charset="0"/>
              </a:rPr>
              <a:t>Nhằm loại bỏ đi những ảnh không đạt tiêu chuẩn</a:t>
            </a:r>
            <a:endParaRPr lang="vi-VN" sz="3200"/>
          </a:p>
        </p:txBody>
      </p:sp>
      <p:grpSp>
        <p:nvGrpSpPr>
          <p:cNvPr id="4" name="Group 3">
            <a:extLst>
              <a:ext uri="{FF2B5EF4-FFF2-40B4-BE49-F238E27FC236}">
                <a16:creationId xmlns:a16="http://schemas.microsoft.com/office/drawing/2014/main" id="{602E23B9-A48C-4999-AF7B-99BDC61D71FC}"/>
              </a:ext>
            </a:extLst>
          </p:cNvPr>
          <p:cNvGrpSpPr/>
          <p:nvPr/>
        </p:nvGrpSpPr>
        <p:grpSpPr>
          <a:xfrm>
            <a:off x="6425567" y="751720"/>
            <a:ext cx="5114922" cy="6022624"/>
            <a:chOff x="6425567" y="751720"/>
            <a:chExt cx="5114922" cy="6022624"/>
          </a:xfrm>
        </p:grpSpPr>
        <p:pic>
          <p:nvPicPr>
            <p:cNvPr id="11" name="Picture 10">
              <a:extLst>
                <a:ext uri="{FF2B5EF4-FFF2-40B4-BE49-F238E27FC236}">
                  <a16:creationId xmlns:a16="http://schemas.microsoft.com/office/drawing/2014/main" id="{C7AFF140-0AE3-43A1-AD95-5FFF1D475F7A}"/>
                </a:ext>
              </a:extLst>
            </p:cNvPr>
            <p:cNvPicPr/>
            <p:nvPr/>
          </p:nvPicPr>
          <p:blipFill rotWithShape="1">
            <a:blip r:embed="rId4">
              <a:extLst>
                <a:ext uri="{BEBA8EAE-BF5A-486C-A8C5-ECC9F3942E4B}">
                  <a14:imgProps xmlns:a14="http://schemas.microsoft.com/office/drawing/2010/main">
                    <a14:imgLayer r:embed="rId5">
                      <a14:imgEffect>
                        <a14:brightnessContrast contrast="40000"/>
                      </a14:imgEffect>
                    </a14:imgLayer>
                  </a14:imgProps>
                </a:ext>
              </a:extLst>
            </a:blip>
            <a:srcRect l="6393" t="229" r="8588" b="-229"/>
            <a:stretch/>
          </p:blipFill>
          <p:spPr bwMode="auto">
            <a:xfrm>
              <a:off x="6425567" y="751720"/>
              <a:ext cx="5114922" cy="5613821"/>
            </a:xfrm>
            <a:prstGeom prst="rect">
              <a:avLst/>
            </a:prstGeom>
            <a:ln>
              <a:solidFill>
                <a:schemeClr val="tx1"/>
              </a:solidFill>
            </a:ln>
            <a:extLst>
              <a:ext uri="{53640926-AAD7-44D8-BBD7-CCE9431645EC}">
                <a14:shadowObscured xmlns:a14="http://schemas.microsoft.com/office/drawing/2010/main"/>
              </a:ext>
            </a:extLst>
          </p:spPr>
        </p:pic>
        <p:sp>
          <p:nvSpPr>
            <p:cNvPr id="13" name="TextBox 12">
              <a:extLst>
                <a:ext uri="{FF2B5EF4-FFF2-40B4-BE49-F238E27FC236}">
                  <a16:creationId xmlns:a16="http://schemas.microsoft.com/office/drawing/2014/main" id="{89F5FF25-31CB-4E46-A9C7-45431BE29B09}"/>
                </a:ext>
              </a:extLst>
            </p:cNvPr>
            <p:cNvSpPr txBox="1"/>
            <p:nvPr/>
          </p:nvSpPr>
          <p:spPr>
            <a:xfrm>
              <a:off x="6425567" y="6405012"/>
              <a:ext cx="5114922"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Cấu trúc của file embeddings</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2428585798"/>
      </p:ext>
    </p:extLst>
  </p:cSld>
  <p:clrMapOvr>
    <a:masterClrMapping/>
  </p:clrMapOvr>
  <p:transition spd="med">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285341" y="1365103"/>
            <a:ext cx="5162959" cy="1261884"/>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CHỨC NĂNG</a:t>
            </a:r>
          </a:p>
          <a:p>
            <a:pPr algn="ctr"/>
            <a:r>
              <a:rPr lang="en-US" sz="3600"/>
              <a:t>Demo theo thời gian thực</a:t>
            </a:r>
            <a:endParaRPr lang="vi-VN" sz="3600"/>
          </a:p>
        </p:txBody>
      </p:sp>
      <p:grpSp>
        <p:nvGrpSpPr>
          <p:cNvPr id="4" name="Group 3">
            <a:extLst>
              <a:ext uri="{FF2B5EF4-FFF2-40B4-BE49-F238E27FC236}">
                <a16:creationId xmlns:a16="http://schemas.microsoft.com/office/drawing/2014/main" id="{13835020-1B81-4CD6-801C-D908BE4D8915}"/>
              </a:ext>
            </a:extLst>
          </p:cNvPr>
          <p:cNvGrpSpPr/>
          <p:nvPr/>
        </p:nvGrpSpPr>
        <p:grpSpPr>
          <a:xfrm>
            <a:off x="5743574" y="897533"/>
            <a:ext cx="5796915" cy="4764515"/>
            <a:chOff x="5743574" y="897533"/>
            <a:chExt cx="5796915" cy="4764515"/>
          </a:xfrm>
        </p:grpSpPr>
        <p:pic>
          <p:nvPicPr>
            <p:cNvPr id="11" name="Picture 10">
              <a:extLst>
                <a:ext uri="{FF2B5EF4-FFF2-40B4-BE49-F238E27FC236}">
                  <a16:creationId xmlns:a16="http://schemas.microsoft.com/office/drawing/2014/main" id="{6439A872-5B4D-403A-9895-CD62644097FA}"/>
                </a:ext>
              </a:extLst>
            </p:cNvPr>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5743575" y="897533"/>
              <a:ext cx="5796914" cy="4395183"/>
            </a:xfrm>
            <a:prstGeom prst="rect">
              <a:avLst/>
            </a:prstGeom>
            <a:noFill/>
            <a:ln>
              <a:solidFill>
                <a:schemeClr val="tx1"/>
              </a:solidFill>
            </a:ln>
          </p:spPr>
        </p:pic>
        <p:sp>
          <p:nvSpPr>
            <p:cNvPr id="13" name="TextBox 12">
              <a:extLst>
                <a:ext uri="{FF2B5EF4-FFF2-40B4-BE49-F238E27FC236}">
                  <a16:creationId xmlns:a16="http://schemas.microsoft.com/office/drawing/2014/main" id="{2BD11D22-3FBE-4B60-9954-C738D4D8FC4F}"/>
                </a:ext>
              </a:extLst>
            </p:cNvPr>
            <p:cNvSpPr txBox="1"/>
            <p:nvPr/>
          </p:nvSpPr>
          <p:spPr>
            <a:xfrm>
              <a:off x="5743574" y="5292716"/>
              <a:ext cx="5796915"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trang Demo nhận diện khuôn mặt realtime</a:t>
              </a:r>
              <a:endParaRPr lang="vi-VN" sz="1800" i="1">
                <a:solidFill>
                  <a:srgbClr val="404040"/>
                </a:solidFill>
                <a:effectLst/>
                <a:latin typeface="Times New Roman" panose="02020603050405020304" pitchFamily="18" charset="0"/>
                <a:ea typeface="Calibri" panose="020F0502020204030204" pitchFamily="34" charset="0"/>
              </a:endParaRPr>
            </a:p>
          </p:txBody>
        </p:sp>
      </p:grpSp>
      <p:pic>
        <p:nvPicPr>
          <p:cNvPr id="14" name="Picture 13">
            <a:extLst>
              <a:ext uri="{FF2B5EF4-FFF2-40B4-BE49-F238E27FC236}">
                <a16:creationId xmlns:a16="http://schemas.microsoft.com/office/drawing/2014/main" id="{065DB2E3-C312-4FAF-B5C7-633E2552CFDA}"/>
              </a:ext>
            </a:extLst>
          </p:cNvPr>
          <p:cNvPicPr/>
          <p:nvPr/>
        </p:nvPicPr>
        <p:blipFill rotWithShape="1">
          <a:blip r:embed="rId6">
            <a:extLst>
              <a:ext uri="{28A0092B-C50C-407E-A947-70E740481C1C}">
                <a14:useLocalDpi xmlns:a14="http://schemas.microsoft.com/office/drawing/2010/main" val="0"/>
              </a:ext>
            </a:extLst>
          </a:blip>
          <a:srcRect t="5305" b="13278"/>
          <a:stretch/>
        </p:blipFill>
        <p:spPr bwMode="auto">
          <a:xfrm>
            <a:off x="736691" y="4893140"/>
            <a:ext cx="4317407" cy="1168483"/>
          </a:xfrm>
          <a:prstGeom prst="rect">
            <a:avLst/>
          </a:prstGeom>
          <a:noFill/>
          <a:ln>
            <a:solidFill>
              <a:schemeClr val="tx1"/>
            </a:solidFill>
          </a:ln>
        </p:spPr>
      </p:pic>
      <p:sp>
        <p:nvSpPr>
          <p:cNvPr id="16" name="TextBox 15">
            <a:extLst>
              <a:ext uri="{FF2B5EF4-FFF2-40B4-BE49-F238E27FC236}">
                <a16:creationId xmlns:a16="http://schemas.microsoft.com/office/drawing/2014/main" id="{08DDDED8-3619-470C-AB94-71F518258BCD}"/>
              </a:ext>
            </a:extLst>
          </p:cNvPr>
          <p:cNvSpPr txBox="1"/>
          <p:nvPr/>
        </p:nvSpPr>
        <p:spPr>
          <a:xfrm>
            <a:off x="342489" y="3038896"/>
            <a:ext cx="5105810" cy="1687963"/>
          </a:xfrm>
          <a:prstGeom prst="rect">
            <a:avLst/>
          </a:prstGeom>
          <a:noFill/>
        </p:spPr>
        <p:txBody>
          <a:bodyPr wrap="square">
            <a:spAutoFit/>
          </a:bodyPr>
          <a:lstStyle/>
          <a:p>
            <a:pPr marL="342900" marR="0" lvl="0" indent="-342900" algn="just">
              <a:lnSpc>
                <a:spcPct val="110000"/>
              </a:lnSpc>
              <a:spcBef>
                <a:spcPts val="300"/>
              </a:spcBef>
              <a:spcAft>
                <a:spcPts val="0"/>
              </a:spcAft>
              <a:buFont typeface="Arial" panose="020B0604020202020204" pitchFamily="34" charset="0"/>
              <a:buChar char="•"/>
            </a:pPr>
            <a:r>
              <a:rPr lang="en-US" sz="2400" b="1">
                <a:solidFill>
                  <a:srgbClr val="000000"/>
                </a:solidFill>
                <a:effectLst/>
                <a:latin typeface="Times New Roman" panose="02020603050405020304" pitchFamily="18" charset="0"/>
                <a:ea typeface="Calibri" panose="020F0502020204030204" pitchFamily="34" charset="0"/>
              </a:rPr>
              <a:t>Duration</a:t>
            </a:r>
            <a:r>
              <a:rPr lang="en-US" sz="2400">
                <a:solidFill>
                  <a:srgbClr val="000000"/>
                </a:solidFill>
                <a:effectLst/>
                <a:latin typeface="Times New Roman" panose="02020603050405020304" pitchFamily="18" charset="0"/>
                <a:ea typeface="Calibri" panose="020F0502020204030204" pitchFamily="34" charset="0"/>
              </a:rPr>
              <a:t>: thời gian xử lý nhận diện và trả về kết quả tính theo giây</a:t>
            </a:r>
            <a:endParaRPr lang="vi-VN" sz="24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Arial" panose="020B0604020202020204" pitchFamily="34" charset="0"/>
              <a:buChar char="•"/>
            </a:pPr>
            <a:r>
              <a:rPr lang="en-US" sz="2400" b="1">
                <a:solidFill>
                  <a:srgbClr val="000000"/>
                </a:solidFill>
                <a:effectLst/>
                <a:latin typeface="Times New Roman" panose="02020603050405020304" pitchFamily="18" charset="0"/>
                <a:ea typeface="Calibri" panose="020F0502020204030204" pitchFamily="34" charset="0"/>
              </a:rPr>
              <a:t>Identity</a:t>
            </a:r>
            <a:r>
              <a:rPr lang="en-US" sz="2400">
                <a:solidFill>
                  <a:srgbClr val="000000"/>
                </a:solidFill>
                <a:effectLst/>
                <a:latin typeface="Times New Roman" panose="02020603050405020304" pitchFamily="18" charset="0"/>
                <a:ea typeface="Calibri" panose="020F0502020204030204" pitchFamily="34" charset="0"/>
              </a:rPr>
              <a:t>: tên người đã nhận diện được</a:t>
            </a:r>
            <a:endParaRPr lang="vi-VN" sz="2400">
              <a:solidFill>
                <a:srgbClr val="000000"/>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253501287"/>
      </p:ext>
    </p:extLst>
  </p:cSld>
  <p:clrMapOvr>
    <a:masterClrMapping/>
  </p:clrMapOvr>
  <p:transition spd="med">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285341" y="1365103"/>
            <a:ext cx="5162959"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Các bước để xử lý ảnh trong service xử lý ảnh</a:t>
            </a:r>
            <a:endParaRPr lang="vi-VN" sz="3600"/>
          </a:p>
        </p:txBody>
      </p:sp>
      <p:sp>
        <p:nvSpPr>
          <p:cNvPr id="16" name="TextBox 15">
            <a:extLst>
              <a:ext uri="{FF2B5EF4-FFF2-40B4-BE49-F238E27FC236}">
                <a16:creationId xmlns:a16="http://schemas.microsoft.com/office/drawing/2014/main" id="{08DDDED8-3619-470C-AB94-71F518258BCD}"/>
              </a:ext>
            </a:extLst>
          </p:cNvPr>
          <p:cNvSpPr txBox="1"/>
          <p:nvPr/>
        </p:nvSpPr>
        <p:spPr>
          <a:xfrm>
            <a:off x="342489" y="3038896"/>
            <a:ext cx="5105810" cy="1687963"/>
          </a:xfrm>
          <a:prstGeom prst="rect">
            <a:avLst/>
          </a:prstGeom>
          <a:noFill/>
        </p:spPr>
        <p:txBody>
          <a:bodyPr wrap="square">
            <a:spAutoFit/>
          </a:bodyPr>
          <a:lstStyle/>
          <a:p>
            <a:pPr marL="342900" marR="0" lvl="0" indent="-342900" algn="just">
              <a:lnSpc>
                <a:spcPct val="110000"/>
              </a:lnSpc>
              <a:spcBef>
                <a:spcPts val="300"/>
              </a:spcBef>
              <a:spcAft>
                <a:spcPts val="0"/>
              </a:spcAft>
              <a:buFont typeface="Arial" panose="020B0604020202020204" pitchFamily="34" charset="0"/>
              <a:buChar char="•"/>
            </a:pPr>
            <a:r>
              <a:rPr lang="en-US" sz="2400" b="1">
                <a:solidFill>
                  <a:srgbClr val="000000"/>
                </a:solidFill>
                <a:effectLst/>
                <a:latin typeface="Times New Roman" panose="02020603050405020304" pitchFamily="18" charset="0"/>
                <a:ea typeface="Calibri" panose="020F0502020204030204" pitchFamily="34" charset="0"/>
              </a:rPr>
              <a:t>Duration</a:t>
            </a:r>
            <a:r>
              <a:rPr lang="en-US" sz="2400">
                <a:solidFill>
                  <a:srgbClr val="000000"/>
                </a:solidFill>
                <a:effectLst/>
                <a:latin typeface="Times New Roman" panose="02020603050405020304" pitchFamily="18" charset="0"/>
                <a:ea typeface="Calibri" panose="020F0502020204030204" pitchFamily="34" charset="0"/>
              </a:rPr>
              <a:t>: thời gian xử lý nhận diện và trả về kết quả tính theo giây</a:t>
            </a:r>
            <a:endParaRPr lang="vi-VN" sz="24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Arial" panose="020B0604020202020204" pitchFamily="34" charset="0"/>
              <a:buChar char="•"/>
            </a:pPr>
            <a:r>
              <a:rPr lang="en-US" sz="2400" b="1">
                <a:solidFill>
                  <a:srgbClr val="000000"/>
                </a:solidFill>
                <a:effectLst/>
                <a:latin typeface="Times New Roman" panose="02020603050405020304" pitchFamily="18" charset="0"/>
                <a:ea typeface="Calibri" panose="020F0502020204030204" pitchFamily="34" charset="0"/>
              </a:rPr>
              <a:t>Identity</a:t>
            </a:r>
            <a:r>
              <a:rPr lang="en-US" sz="2400">
                <a:solidFill>
                  <a:srgbClr val="000000"/>
                </a:solidFill>
                <a:effectLst/>
                <a:latin typeface="Times New Roman" panose="02020603050405020304" pitchFamily="18" charset="0"/>
                <a:ea typeface="Calibri" panose="020F0502020204030204" pitchFamily="34" charset="0"/>
              </a:rPr>
              <a:t>: tên người đã nhận diện được</a:t>
            </a:r>
            <a:endParaRPr lang="vi-VN" sz="2400">
              <a:solidFill>
                <a:srgbClr val="000000"/>
              </a:solidFill>
              <a:effectLst/>
              <a:latin typeface="Times New Roman" panose="02020603050405020304" pitchFamily="18" charset="0"/>
              <a:ea typeface="Calibri" panose="020F0502020204030204" pitchFamily="34" charset="0"/>
            </a:endParaRPr>
          </a:p>
        </p:txBody>
      </p:sp>
      <p:grpSp>
        <p:nvGrpSpPr>
          <p:cNvPr id="202" name="Group 201">
            <a:extLst>
              <a:ext uri="{FF2B5EF4-FFF2-40B4-BE49-F238E27FC236}">
                <a16:creationId xmlns:a16="http://schemas.microsoft.com/office/drawing/2014/main" id="{E93359A0-84CF-48B0-9C4A-AD10160BB638}"/>
              </a:ext>
            </a:extLst>
          </p:cNvPr>
          <p:cNvGrpSpPr/>
          <p:nvPr/>
        </p:nvGrpSpPr>
        <p:grpSpPr>
          <a:xfrm>
            <a:off x="6187736" y="1150877"/>
            <a:ext cx="5253760" cy="5386871"/>
            <a:chOff x="6187736" y="1150877"/>
            <a:chExt cx="5253760" cy="5386871"/>
          </a:xfrm>
        </p:grpSpPr>
        <p:pic>
          <p:nvPicPr>
            <p:cNvPr id="14" name="Picture 13">
              <a:extLst>
                <a:ext uri="{FF2B5EF4-FFF2-40B4-BE49-F238E27FC236}">
                  <a16:creationId xmlns:a16="http://schemas.microsoft.com/office/drawing/2014/main" id="{065DB2E3-C312-4FAF-B5C7-633E2552CFDA}"/>
                </a:ext>
              </a:extLst>
            </p:cNvPr>
            <p:cNvPicPr/>
            <p:nvPr/>
          </p:nvPicPr>
          <p:blipFill rotWithShape="1">
            <a:blip r:embed="rId4">
              <a:extLst>
                <a:ext uri="{28A0092B-C50C-407E-A947-70E740481C1C}">
                  <a14:useLocalDpi xmlns:a14="http://schemas.microsoft.com/office/drawing/2010/main" val="0"/>
                </a:ext>
              </a:extLst>
            </a:blip>
            <a:srcRect t="5305" b="13278"/>
            <a:stretch/>
          </p:blipFill>
          <p:spPr bwMode="auto">
            <a:xfrm>
              <a:off x="6960093" y="5369265"/>
              <a:ext cx="4317407" cy="1168483"/>
            </a:xfrm>
            <a:prstGeom prst="rect">
              <a:avLst/>
            </a:prstGeom>
            <a:noFill/>
            <a:ln>
              <a:solidFill>
                <a:schemeClr val="tx1"/>
              </a:solidFill>
            </a:ln>
          </p:spPr>
        </p:pic>
        <p:sp>
          <p:nvSpPr>
            <p:cNvPr id="3" name="TextBox 2">
              <a:extLst>
                <a:ext uri="{FF2B5EF4-FFF2-40B4-BE49-F238E27FC236}">
                  <a16:creationId xmlns:a16="http://schemas.microsoft.com/office/drawing/2014/main" id="{6A89F36B-023A-4885-9DBA-C4B899FD89A0}"/>
                </a:ext>
              </a:extLst>
            </p:cNvPr>
            <p:cNvSpPr txBox="1"/>
            <p:nvPr/>
          </p:nvSpPr>
          <p:spPr>
            <a:xfrm>
              <a:off x="6205491" y="1162976"/>
              <a:ext cx="1455938"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Ảnh đầu vào</a:t>
              </a:r>
              <a:endParaRPr lang="vi-VN"/>
            </a:p>
          </p:txBody>
        </p:sp>
        <p:sp>
          <p:nvSpPr>
            <p:cNvPr id="5" name="TextBox 4">
              <a:extLst>
                <a:ext uri="{FF2B5EF4-FFF2-40B4-BE49-F238E27FC236}">
                  <a16:creationId xmlns:a16="http://schemas.microsoft.com/office/drawing/2014/main" id="{3570B13A-1E35-4FA5-BDAE-DBBB3BB06DE0}"/>
                </a:ext>
              </a:extLst>
            </p:cNvPr>
            <p:cNvSpPr txBox="1"/>
            <p:nvPr/>
          </p:nvSpPr>
          <p:spPr>
            <a:xfrm>
              <a:off x="6187736" y="2405849"/>
              <a:ext cx="1491448"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Xác định khuôn mặt</a:t>
              </a:r>
              <a:endParaRPr lang="vi-VN"/>
            </a:p>
          </p:txBody>
        </p:sp>
        <p:sp>
          <p:nvSpPr>
            <p:cNvPr id="7" name="TextBox 6">
              <a:extLst>
                <a:ext uri="{FF2B5EF4-FFF2-40B4-BE49-F238E27FC236}">
                  <a16:creationId xmlns:a16="http://schemas.microsoft.com/office/drawing/2014/main" id="{122E9E1B-C7FD-4A98-8388-7DB13670B7E5}"/>
                </a:ext>
              </a:extLst>
            </p:cNvPr>
            <p:cNvSpPr txBox="1"/>
            <p:nvPr/>
          </p:nvSpPr>
          <p:spPr>
            <a:xfrm>
              <a:off x="6285390" y="3533313"/>
              <a:ext cx="1296140"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Cắt khuôn mặt</a:t>
              </a:r>
              <a:endParaRPr lang="vi-VN"/>
            </a:p>
          </p:txBody>
        </p:sp>
        <p:sp>
          <p:nvSpPr>
            <p:cNvPr id="8" name="TextBox 7">
              <a:extLst>
                <a:ext uri="{FF2B5EF4-FFF2-40B4-BE49-F238E27FC236}">
                  <a16:creationId xmlns:a16="http://schemas.microsoft.com/office/drawing/2014/main" id="{B0248D05-A55A-4E5E-A6DA-D76085865E04}"/>
                </a:ext>
              </a:extLst>
            </p:cNvPr>
            <p:cNvSpPr txBox="1"/>
            <p:nvPr/>
          </p:nvSpPr>
          <p:spPr>
            <a:xfrm>
              <a:off x="8034292" y="3256313"/>
              <a:ext cx="1171853" cy="1200329"/>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Mô hình để trích chọn đặc trưng</a:t>
              </a:r>
            </a:p>
          </p:txBody>
        </p:sp>
        <p:sp>
          <p:nvSpPr>
            <p:cNvPr id="9" name="TextBox 8">
              <a:extLst>
                <a:ext uri="{FF2B5EF4-FFF2-40B4-BE49-F238E27FC236}">
                  <a16:creationId xmlns:a16="http://schemas.microsoft.com/office/drawing/2014/main" id="{70F1A4F9-AA9F-41EE-8029-23F1158E46EF}"/>
                </a:ext>
              </a:extLst>
            </p:cNvPr>
            <p:cNvSpPr txBox="1"/>
            <p:nvPr/>
          </p:nvSpPr>
          <p:spPr>
            <a:xfrm>
              <a:off x="9755221" y="1150877"/>
              <a:ext cx="1686275"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CSDL: các đặc trưng và nhãn</a:t>
              </a:r>
              <a:endParaRPr lang="vi-VN"/>
            </a:p>
          </p:txBody>
        </p:sp>
        <p:sp>
          <p:nvSpPr>
            <p:cNvPr id="15" name="TextBox 14">
              <a:extLst>
                <a:ext uri="{FF2B5EF4-FFF2-40B4-BE49-F238E27FC236}">
                  <a16:creationId xmlns:a16="http://schemas.microsoft.com/office/drawing/2014/main" id="{4F8E6DE6-9B46-42B4-8781-FA1EF6C17D2E}"/>
                </a:ext>
              </a:extLst>
            </p:cNvPr>
            <p:cNvSpPr txBox="1"/>
            <p:nvPr/>
          </p:nvSpPr>
          <p:spPr>
            <a:xfrm>
              <a:off x="9919217" y="3533311"/>
              <a:ext cx="1358283"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So sánh đặc trưng</a:t>
              </a:r>
              <a:endParaRPr lang="vi-VN"/>
            </a:p>
          </p:txBody>
        </p:sp>
        <p:cxnSp>
          <p:nvCxnSpPr>
            <p:cNvPr id="18" name="Straight Arrow Connector 17">
              <a:extLst>
                <a:ext uri="{FF2B5EF4-FFF2-40B4-BE49-F238E27FC236}">
                  <a16:creationId xmlns:a16="http://schemas.microsoft.com/office/drawing/2014/main" id="{12770BD4-23C3-42CD-8B51-46F3F62489C8}"/>
                </a:ext>
              </a:extLst>
            </p:cNvPr>
            <p:cNvCxnSpPr>
              <a:stCxn id="3" idx="2"/>
              <a:endCxn id="5" idx="0"/>
            </p:cNvCxnSpPr>
            <p:nvPr/>
          </p:nvCxnSpPr>
          <p:spPr>
            <a:xfrm>
              <a:off x="6933460" y="1532308"/>
              <a:ext cx="0" cy="873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44D7FF7-84B2-4A9E-BD25-5B3DBA60E0A3}"/>
                </a:ext>
              </a:extLst>
            </p:cNvPr>
            <p:cNvCxnSpPr>
              <a:stCxn id="5" idx="2"/>
              <a:endCxn id="7" idx="0"/>
            </p:cNvCxnSpPr>
            <p:nvPr/>
          </p:nvCxnSpPr>
          <p:spPr>
            <a:xfrm>
              <a:off x="6933460" y="3052180"/>
              <a:ext cx="0" cy="481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64B728C-E29D-4522-A710-F44160BB7DDD}"/>
                </a:ext>
              </a:extLst>
            </p:cNvPr>
            <p:cNvCxnSpPr>
              <a:stCxn id="7" idx="3"/>
              <a:endCxn id="8" idx="1"/>
            </p:cNvCxnSpPr>
            <p:nvPr/>
          </p:nvCxnSpPr>
          <p:spPr>
            <a:xfrm flipV="1">
              <a:off x="7581530" y="3856478"/>
              <a:ext cx="45276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37A2FB2-79D9-4DC5-BFCC-8B645F123A78}"/>
                </a:ext>
              </a:extLst>
            </p:cNvPr>
            <p:cNvCxnSpPr>
              <a:stCxn id="8" idx="3"/>
              <a:endCxn id="15" idx="1"/>
            </p:cNvCxnSpPr>
            <p:nvPr/>
          </p:nvCxnSpPr>
          <p:spPr>
            <a:xfrm flipV="1">
              <a:off x="9206145" y="3856477"/>
              <a:ext cx="71307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F5892F2-A6BD-41BC-B0B3-B5AF30009E46}"/>
                </a:ext>
              </a:extLst>
            </p:cNvPr>
            <p:cNvCxnSpPr>
              <a:cxnSpLocks/>
              <a:stCxn id="9" idx="2"/>
              <a:endCxn id="15" idx="0"/>
            </p:cNvCxnSpPr>
            <p:nvPr/>
          </p:nvCxnSpPr>
          <p:spPr>
            <a:xfrm>
              <a:off x="10598359" y="1797208"/>
              <a:ext cx="0" cy="17361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B260447-8908-40C9-BE9B-E569C03FF24C}"/>
                </a:ext>
              </a:extLst>
            </p:cNvPr>
            <p:cNvSpPr txBox="1"/>
            <p:nvPr/>
          </p:nvSpPr>
          <p:spPr>
            <a:xfrm>
              <a:off x="9943630" y="4584435"/>
              <a:ext cx="1309455" cy="369332"/>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r>
                <a:rPr lang="en-US"/>
                <a:t>Kết quả</a:t>
              </a:r>
            </a:p>
          </p:txBody>
        </p:sp>
        <p:cxnSp>
          <p:nvCxnSpPr>
            <p:cNvPr id="30" name="Straight Arrow Connector 29">
              <a:extLst>
                <a:ext uri="{FF2B5EF4-FFF2-40B4-BE49-F238E27FC236}">
                  <a16:creationId xmlns:a16="http://schemas.microsoft.com/office/drawing/2014/main" id="{ED451440-EA5F-46BA-8F4E-BCFB1FF0A563}"/>
                </a:ext>
              </a:extLst>
            </p:cNvPr>
            <p:cNvCxnSpPr>
              <a:stCxn id="15" idx="2"/>
              <a:endCxn id="28" idx="0"/>
            </p:cNvCxnSpPr>
            <p:nvPr/>
          </p:nvCxnSpPr>
          <p:spPr>
            <a:xfrm flipH="1">
              <a:off x="10598358" y="4179642"/>
              <a:ext cx="1" cy="404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3669341"/>
      </p:ext>
    </p:extLst>
  </p:cSld>
  <p:clrMapOvr>
    <a:masterClrMapping/>
  </p:clrMapOvr>
  <p:transition spd="med">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285341" y="1365103"/>
            <a:ext cx="5162959"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Các bước để xử lý ảnh trong service xử lý ảnh</a:t>
            </a:r>
            <a:endParaRPr lang="vi-VN" sz="3600"/>
          </a:p>
        </p:txBody>
      </p:sp>
      <p:grpSp>
        <p:nvGrpSpPr>
          <p:cNvPr id="13" name="Group 12">
            <a:extLst>
              <a:ext uri="{FF2B5EF4-FFF2-40B4-BE49-F238E27FC236}">
                <a16:creationId xmlns:a16="http://schemas.microsoft.com/office/drawing/2014/main" id="{1FCFB4EE-0E3F-40AE-AD5B-833D6F46F671}"/>
              </a:ext>
            </a:extLst>
          </p:cNvPr>
          <p:cNvGrpSpPr/>
          <p:nvPr/>
        </p:nvGrpSpPr>
        <p:grpSpPr>
          <a:xfrm>
            <a:off x="6187736" y="1150877"/>
            <a:ext cx="5253760" cy="5386871"/>
            <a:chOff x="6187736" y="1150877"/>
            <a:chExt cx="5253760" cy="5386871"/>
          </a:xfrm>
        </p:grpSpPr>
        <p:pic>
          <p:nvPicPr>
            <p:cNvPr id="14" name="Picture 13">
              <a:extLst>
                <a:ext uri="{FF2B5EF4-FFF2-40B4-BE49-F238E27FC236}">
                  <a16:creationId xmlns:a16="http://schemas.microsoft.com/office/drawing/2014/main" id="{065DB2E3-C312-4FAF-B5C7-633E2552CFDA}"/>
                </a:ext>
              </a:extLst>
            </p:cNvPr>
            <p:cNvPicPr/>
            <p:nvPr/>
          </p:nvPicPr>
          <p:blipFill rotWithShape="1">
            <a:blip r:embed="rId4">
              <a:extLst>
                <a:ext uri="{28A0092B-C50C-407E-A947-70E740481C1C}">
                  <a14:useLocalDpi xmlns:a14="http://schemas.microsoft.com/office/drawing/2010/main" val="0"/>
                </a:ext>
              </a:extLst>
            </a:blip>
            <a:srcRect t="5305" b="13278"/>
            <a:stretch/>
          </p:blipFill>
          <p:spPr bwMode="auto">
            <a:xfrm>
              <a:off x="6960093" y="5369265"/>
              <a:ext cx="4317407" cy="1168483"/>
            </a:xfrm>
            <a:prstGeom prst="rect">
              <a:avLst/>
            </a:prstGeom>
            <a:noFill/>
            <a:ln>
              <a:solidFill>
                <a:schemeClr val="tx1"/>
              </a:solidFill>
            </a:ln>
          </p:spPr>
        </p:pic>
        <p:sp>
          <p:nvSpPr>
            <p:cNvPr id="3" name="TextBox 2">
              <a:extLst>
                <a:ext uri="{FF2B5EF4-FFF2-40B4-BE49-F238E27FC236}">
                  <a16:creationId xmlns:a16="http://schemas.microsoft.com/office/drawing/2014/main" id="{6A89F36B-023A-4885-9DBA-C4B899FD89A0}"/>
                </a:ext>
              </a:extLst>
            </p:cNvPr>
            <p:cNvSpPr txBox="1"/>
            <p:nvPr/>
          </p:nvSpPr>
          <p:spPr>
            <a:xfrm>
              <a:off x="6205491" y="1162976"/>
              <a:ext cx="1455938"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Ảnh đầu vào</a:t>
              </a:r>
              <a:endParaRPr lang="vi-VN"/>
            </a:p>
          </p:txBody>
        </p:sp>
        <p:sp>
          <p:nvSpPr>
            <p:cNvPr id="5" name="TextBox 4">
              <a:extLst>
                <a:ext uri="{FF2B5EF4-FFF2-40B4-BE49-F238E27FC236}">
                  <a16:creationId xmlns:a16="http://schemas.microsoft.com/office/drawing/2014/main" id="{3570B13A-1E35-4FA5-BDAE-DBBB3BB06DE0}"/>
                </a:ext>
              </a:extLst>
            </p:cNvPr>
            <p:cNvSpPr txBox="1"/>
            <p:nvPr/>
          </p:nvSpPr>
          <p:spPr>
            <a:xfrm>
              <a:off x="6187736" y="2405849"/>
              <a:ext cx="1491448"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Xác định khuôn mặt</a:t>
              </a:r>
              <a:endParaRPr lang="vi-VN"/>
            </a:p>
          </p:txBody>
        </p:sp>
        <p:sp>
          <p:nvSpPr>
            <p:cNvPr id="7" name="TextBox 6">
              <a:extLst>
                <a:ext uri="{FF2B5EF4-FFF2-40B4-BE49-F238E27FC236}">
                  <a16:creationId xmlns:a16="http://schemas.microsoft.com/office/drawing/2014/main" id="{122E9E1B-C7FD-4A98-8388-7DB13670B7E5}"/>
                </a:ext>
              </a:extLst>
            </p:cNvPr>
            <p:cNvSpPr txBox="1"/>
            <p:nvPr/>
          </p:nvSpPr>
          <p:spPr>
            <a:xfrm>
              <a:off x="6285390" y="3533313"/>
              <a:ext cx="1296140"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Cắt khuôn mặt</a:t>
              </a:r>
              <a:endParaRPr lang="vi-VN"/>
            </a:p>
          </p:txBody>
        </p:sp>
        <p:sp>
          <p:nvSpPr>
            <p:cNvPr id="8" name="TextBox 7">
              <a:extLst>
                <a:ext uri="{FF2B5EF4-FFF2-40B4-BE49-F238E27FC236}">
                  <a16:creationId xmlns:a16="http://schemas.microsoft.com/office/drawing/2014/main" id="{B0248D05-A55A-4E5E-A6DA-D76085865E04}"/>
                </a:ext>
              </a:extLst>
            </p:cNvPr>
            <p:cNvSpPr txBox="1"/>
            <p:nvPr/>
          </p:nvSpPr>
          <p:spPr>
            <a:xfrm>
              <a:off x="8034292" y="3256313"/>
              <a:ext cx="1171853" cy="1200329"/>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Mô hình để trích chọn đặc trưng</a:t>
              </a:r>
            </a:p>
          </p:txBody>
        </p:sp>
        <p:sp>
          <p:nvSpPr>
            <p:cNvPr id="9" name="TextBox 8">
              <a:extLst>
                <a:ext uri="{FF2B5EF4-FFF2-40B4-BE49-F238E27FC236}">
                  <a16:creationId xmlns:a16="http://schemas.microsoft.com/office/drawing/2014/main" id="{70F1A4F9-AA9F-41EE-8029-23F1158E46EF}"/>
                </a:ext>
              </a:extLst>
            </p:cNvPr>
            <p:cNvSpPr txBox="1"/>
            <p:nvPr/>
          </p:nvSpPr>
          <p:spPr>
            <a:xfrm>
              <a:off x="9755221" y="1150877"/>
              <a:ext cx="1686275"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CSDL: các đặc trưng và nhãn</a:t>
              </a:r>
              <a:endParaRPr lang="vi-VN"/>
            </a:p>
          </p:txBody>
        </p:sp>
        <p:sp>
          <p:nvSpPr>
            <p:cNvPr id="15" name="TextBox 14">
              <a:extLst>
                <a:ext uri="{FF2B5EF4-FFF2-40B4-BE49-F238E27FC236}">
                  <a16:creationId xmlns:a16="http://schemas.microsoft.com/office/drawing/2014/main" id="{4F8E6DE6-9B46-42B4-8781-FA1EF6C17D2E}"/>
                </a:ext>
              </a:extLst>
            </p:cNvPr>
            <p:cNvSpPr txBox="1"/>
            <p:nvPr/>
          </p:nvSpPr>
          <p:spPr>
            <a:xfrm>
              <a:off x="9919217" y="3533311"/>
              <a:ext cx="1358283" cy="64633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a:t>So sánh đặc trưng</a:t>
              </a:r>
              <a:endParaRPr lang="vi-VN"/>
            </a:p>
          </p:txBody>
        </p:sp>
        <p:cxnSp>
          <p:nvCxnSpPr>
            <p:cNvPr id="18" name="Straight Arrow Connector 17">
              <a:extLst>
                <a:ext uri="{FF2B5EF4-FFF2-40B4-BE49-F238E27FC236}">
                  <a16:creationId xmlns:a16="http://schemas.microsoft.com/office/drawing/2014/main" id="{12770BD4-23C3-42CD-8B51-46F3F62489C8}"/>
                </a:ext>
              </a:extLst>
            </p:cNvPr>
            <p:cNvCxnSpPr>
              <a:stCxn id="3" idx="2"/>
              <a:endCxn id="5" idx="0"/>
            </p:cNvCxnSpPr>
            <p:nvPr/>
          </p:nvCxnSpPr>
          <p:spPr>
            <a:xfrm>
              <a:off x="6933460" y="1532308"/>
              <a:ext cx="0" cy="873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44D7FF7-84B2-4A9E-BD25-5B3DBA60E0A3}"/>
                </a:ext>
              </a:extLst>
            </p:cNvPr>
            <p:cNvCxnSpPr>
              <a:stCxn id="5" idx="2"/>
              <a:endCxn id="7" idx="0"/>
            </p:cNvCxnSpPr>
            <p:nvPr/>
          </p:nvCxnSpPr>
          <p:spPr>
            <a:xfrm>
              <a:off x="6933460" y="3052180"/>
              <a:ext cx="0" cy="4811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64B728C-E29D-4522-A710-F44160BB7DDD}"/>
                </a:ext>
              </a:extLst>
            </p:cNvPr>
            <p:cNvCxnSpPr>
              <a:stCxn id="7" idx="3"/>
              <a:endCxn id="8" idx="1"/>
            </p:cNvCxnSpPr>
            <p:nvPr/>
          </p:nvCxnSpPr>
          <p:spPr>
            <a:xfrm flipV="1">
              <a:off x="7581530" y="3856478"/>
              <a:ext cx="45276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37A2FB2-79D9-4DC5-BFCC-8B645F123A78}"/>
                </a:ext>
              </a:extLst>
            </p:cNvPr>
            <p:cNvCxnSpPr>
              <a:stCxn id="8" idx="3"/>
              <a:endCxn id="15" idx="1"/>
            </p:cNvCxnSpPr>
            <p:nvPr/>
          </p:nvCxnSpPr>
          <p:spPr>
            <a:xfrm flipV="1">
              <a:off x="9206145" y="3856477"/>
              <a:ext cx="71307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F5892F2-A6BD-41BC-B0B3-B5AF30009E46}"/>
                </a:ext>
              </a:extLst>
            </p:cNvPr>
            <p:cNvCxnSpPr>
              <a:cxnSpLocks/>
              <a:stCxn id="9" idx="2"/>
              <a:endCxn id="15" idx="0"/>
            </p:cNvCxnSpPr>
            <p:nvPr/>
          </p:nvCxnSpPr>
          <p:spPr>
            <a:xfrm>
              <a:off x="10598359" y="1797208"/>
              <a:ext cx="0" cy="17361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B260447-8908-40C9-BE9B-E569C03FF24C}"/>
                </a:ext>
              </a:extLst>
            </p:cNvPr>
            <p:cNvSpPr txBox="1"/>
            <p:nvPr/>
          </p:nvSpPr>
          <p:spPr>
            <a:xfrm>
              <a:off x="9943630" y="4584435"/>
              <a:ext cx="1309455" cy="369332"/>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r>
                <a:rPr lang="en-US"/>
                <a:t>Kết quả</a:t>
              </a:r>
            </a:p>
          </p:txBody>
        </p:sp>
        <p:cxnSp>
          <p:nvCxnSpPr>
            <p:cNvPr id="30" name="Straight Arrow Connector 29">
              <a:extLst>
                <a:ext uri="{FF2B5EF4-FFF2-40B4-BE49-F238E27FC236}">
                  <a16:creationId xmlns:a16="http://schemas.microsoft.com/office/drawing/2014/main" id="{ED451440-EA5F-46BA-8F4E-BCFB1FF0A563}"/>
                </a:ext>
              </a:extLst>
            </p:cNvPr>
            <p:cNvCxnSpPr>
              <a:stCxn id="15" idx="2"/>
              <a:endCxn id="28" idx="0"/>
            </p:cNvCxnSpPr>
            <p:nvPr/>
          </p:nvCxnSpPr>
          <p:spPr>
            <a:xfrm flipH="1">
              <a:off x="10598358" y="4179642"/>
              <a:ext cx="1" cy="404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1E0001FD-13FD-4E8F-AFAA-9F06494380CB}"/>
              </a:ext>
            </a:extLst>
          </p:cNvPr>
          <p:cNvGrpSpPr/>
          <p:nvPr/>
        </p:nvGrpSpPr>
        <p:grpSpPr>
          <a:xfrm>
            <a:off x="285341" y="3908004"/>
            <a:ext cx="5059016" cy="1584893"/>
            <a:chOff x="285341" y="3908004"/>
            <a:chExt cx="5059016" cy="1584893"/>
          </a:xfrm>
        </p:grpSpPr>
        <p:sp>
          <p:nvSpPr>
            <p:cNvPr id="11" name="TextBox 10">
              <a:extLst>
                <a:ext uri="{FF2B5EF4-FFF2-40B4-BE49-F238E27FC236}">
                  <a16:creationId xmlns:a16="http://schemas.microsoft.com/office/drawing/2014/main" id="{06966CDC-9D72-439B-A568-DC91795A4A34}"/>
                </a:ext>
              </a:extLst>
            </p:cNvPr>
            <p:cNvSpPr txBox="1"/>
            <p:nvPr/>
          </p:nvSpPr>
          <p:spPr>
            <a:xfrm>
              <a:off x="285341" y="4092670"/>
              <a:ext cx="5059016" cy="1400227"/>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vi-VN"/>
            </a:p>
          </p:txBody>
        </p:sp>
        <p:pic>
          <p:nvPicPr>
            <p:cNvPr id="4" name="Picture 3">
              <a:extLst>
                <a:ext uri="{FF2B5EF4-FFF2-40B4-BE49-F238E27FC236}">
                  <a16:creationId xmlns:a16="http://schemas.microsoft.com/office/drawing/2014/main" id="{D88B387F-AF2B-42A0-B7FD-D87F996A5D50}"/>
                </a:ext>
              </a:extLst>
            </p:cNvPr>
            <p:cNvPicPr>
              <a:picLocks noChangeAspect="1"/>
            </p:cNvPicPr>
            <p:nvPr/>
          </p:nvPicPr>
          <p:blipFill>
            <a:blip r:embed="rId5"/>
            <a:stretch>
              <a:fillRect/>
            </a:stretch>
          </p:blipFill>
          <p:spPr>
            <a:xfrm>
              <a:off x="794946" y="4318379"/>
              <a:ext cx="3819525" cy="1133475"/>
            </a:xfrm>
            <a:prstGeom prst="rect">
              <a:avLst/>
            </a:prstGeom>
          </p:spPr>
        </p:pic>
        <p:sp>
          <p:nvSpPr>
            <p:cNvPr id="10" name="TextBox 9">
              <a:extLst>
                <a:ext uri="{FF2B5EF4-FFF2-40B4-BE49-F238E27FC236}">
                  <a16:creationId xmlns:a16="http://schemas.microsoft.com/office/drawing/2014/main" id="{88D30503-C2BE-4DCE-98A7-1246B6DA2B3C}"/>
                </a:ext>
              </a:extLst>
            </p:cNvPr>
            <p:cNvSpPr txBox="1"/>
            <p:nvPr/>
          </p:nvSpPr>
          <p:spPr>
            <a:xfrm>
              <a:off x="516242" y="3908004"/>
              <a:ext cx="4376934" cy="36933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a:t>Công thức tính độ tương tự cosine:</a:t>
              </a:r>
              <a:endParaRPr lang="vi-VN"/>
            </a:p>
          </p:txBody>
        </p:sp>
      </p:grpSp>
      <p:sp>
        <p:nvSpPr>
          <p:cNvPr id="29" name="TextBox 28">
            <a:extLst>
              <a:ext uri="{FF2B5EF4-FFF2-40B4-BE49-F238E27FC236}">
                <a16:creationId xmlns:a16="http://schemas.microsoft.com/office/drawing/2014/main" id="{18F6E708-6AFD-4EDA-BB50-9E88D62C7E6B}"/>
              </a:ext>
            </a:extLst>
          </p:cNvPr>
          <p:cNvSpPr txBox="1"/>
          <p:nvPr/>
        </p:nvSpPr>
        <p:spPr>
          <a:xfrm>
            <a:off x="190870" y="5659231"/>
            <a:ext cx="6094520" cy="923330"/>
          </a:xfrm>
          <a:prstGeom prst="rect">
            <a:avLst/>
          </a:prstGeom>
          <a:noFill/>
        </p:spPr>
        <p:txBody>
          <a:bodyPr wrap="square">
            <a:spAutoFit/>
          </a:bodyPr>
          <a:lstStyle/>
          <a:p>
            <a:r>
              <a:rPr lang="vi-VN"/>
              <a:t>Độ tương tự có giá trị −1 có nghĩa là trái nghĩa hoàn toàn, với giá trị 1 nghĩa là giống nhau hoàn toàn, với 0 có nghĩa là trực giao.</a:t>
            </a:r>
          </a:p>
        </p:txBody>
      </p:sp>
    </p:spTree>
    <p:extLst>
      <p:ext uri="{BB962C8B-B14F-4D97-AF65-F5344CB8AC3E}">
        <p14:creationId xmlns:p14="http://schemas.microsoft.com/office/powerpoint/2010/main" val="4197443708"/>
      </p:ext>
    </p:extLst>
  </p:cSld>
  <p:clrMapOvr>
    <a:masterClrMapping/>
  </p:clrMapOvr>
  <p:transition spd="med">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Home Assistant</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66875" y="806619"/>
            <a:ext cx="8858250" cy="744884"/>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000" b="1">
                <a:effectLst/>
                <a:latin typeface="Times New Roman" panose="02020603050405020304" pitchFamily="18" charset="0"/>
                <a:ea typeface="Calibri" panose="020F0502020204030204" pitchFamily="34" charset="0"/>
              </a:rPr>
              <a:t>Home Assistant là một mã nguồn mở chạy trên Python 3.x, một nền tảng tự động hoá dành cho nhà thông minh</a:t>
            </a:r>
            <a:endParaRPr lang="vi-VN" sz="2000" b="1">
              <a:effectLst/>
              <a:latin typeface="Times New Roman" panose="02020603050405020304" pitchFamily="18" charset="0"/>
              <a:ea typeface="Times New Roman" panose="02020603050405020304" pitchFamily="18" charset="0"/>
            </a:endParaRPr>
          </a:p>
        </p:txBody>
      </p:sp>
      <p:grpSp>
        <p:nvGrpSpPr>
          <p:cNvPr id="3" name="Group 2">
            <a:extLst>
              <a:ext uri="{FF2B5EF4-FFF2-40B4-BE49-F238E27FC236}">
                <a16:creationId xmlns:a16="http://schemas.microsoft.com/office/drawing/2014/main" id="{3972E943-B737-4142-8B0D-CF1339102968}"/>
              </a:ext>
            </a:extLst>
          </p:cNvPr>
          <p:cNvGrpSpPr/>
          <p:nvPr/>
        </p:nvGrpSpPr>
        <p:grpSpPr>
          <a:xfrm>
            <a:off x="5410517" y="2008894"/>
            <a:ext cx="6310947" cy="4185392"/>
            <a:chOff x="5229542" y="1395095"/>
            <a:chExt cx="6310947" cy="4185392"/>
          </a:xfrm>
        </p:grpSpPr>
        <p:pic>
          <p:nvPicPr>
            <p:cNvPr id="27" name="Picture 26" descr="Home Assistant Dashboard">
              <a:extLst>
                <a:ext uri="{FF2B5EF4-FFF2-40B4-BE49-F238E27FC236}">
                  <a16:creationId xmlns:a16="http://schemas.microsoft.com/office/drawing/2014/main" id="{AC4BE918-E1F2-49C9-A838-AC505C0DFCB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229542" y="1395095"/>
              <a:ext cx="6310947" cy="3816060"/>
            </a:xfrm>
            <a:prstGeom prst="rect">
              <a:avLst/>
            </a:prstGeom>
            <a:noFill/>
            <a:ln>
              <a:solidFill>
                <a:schemeClr val="tx1"/>
              </a:solidFill>
            </a:ln>
          </p:spPr>
        </p:pic>
        <p:sp>
          <p:nvSpPr>
            <p:cNvPr id="30" name="TextBox 29">
              <a:extLst>
                <a:ext uri="{FF2B5EF4-FFF2-40B4-BE49-F238E27FC236}">
                  <a16:creationId xmlns:a16="http://schemas.microsoft.com/office/drawing/2014/main" id="{54B813E9-2762-4717-9F12-7630CFAA7D5E}"/>
                </a:ext>
              </a:extLst>
            </p:cNvPr>
            <p:cNvSpPr txBox="1"/>
            <p:nvPr/>
          </p:nvSpPr>
          <p:spPr>
            <a:xfrm>
              <a:off x="5229542" y="5211155"/>
              <a:ext cx="6310947"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điều khiển của Home Assistant</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32" name="TextBox 31">
            <a:extLst>
              <a:ext uri="{FF2B5EF4-FFF2-40B4-BE49-F238E27FC236}">
                <a16:creationId xmlns:a16="http://schemas.microsoft.com/office/drawing/2014/main" id="{67980B04-D35D-4EE4-9B71-EA6434442866}"/>
              </a:ext>
            </a:extLst>
          </p:cNvPr>
          <p:cNvSpPr txBox="1"/>
          <p:nvPr/>
        </p:nvSpPr>
        <p:spPr>
          <a:xfrm>
            <a:off x="990601" y="2178046"/>
            <a:ext cx="3505199" cy="1200329"/>
          </a:xfrm>
          <a:prstGeom prst="rect">
            <a:avLst/>
          </a:prstGeom>
          <a:noFill/>
        </p:spPr>
        <p:txBody>
          <a:bodyPr wrap="square">
            <a:spAutoFit/>
          </a:bodyPr>
          <a:lstStyle/>
          <a:p>
            <a:r>
              <a:rPr lang="en-US" sz="2400">
                <a:latin typeface="Times New Roman" panose="02020603050405020304" pitchFamily="18" charset="0"/>
                <a:ea typeface="Calibri" panose="020F0502020204030204" pitchFamily="34" charset="0"/>
              </a:rPr>
              <a:t>Đ</a:t>
            </a:r>
            <a:r>
              <a:rPr lang="en-US" sz="2400">
                <a:effectLst/>
                <a:latin typeface="Times New Roman" panose="02020603050405020304" pitchFamily="18" charset="0"/>
                <a:ea typeface="Calibri" panose="020F0502020204030204" pitchFamily="34" charset="0"/>
              </a:rPr>
              <a:t>ược thiết kế để có thể dễ dàng triển khai trên bất kỳ thiết bị máy tính nào.</a:t>
            </a:r>
            <a:endParaRPr lang="vi-VN" sz="2400"/>
          </a:p>
        </p:txBody>
      </p:sp>
    </p:spTree>
    <p:extLst>
      <p:ext uri="{BB962C8B-B14F-4D97-AF65-F5344CB8AC3E}">
        <p14:creationId xmlns:p14="http://schemas.microsoft.com/office/powerpoint/2010/main" val="2688183937"/>
      </p:ext>
    </p:extLst>
  </p:cSld>
  <p:clrMapOvr>
    <a:masterClrMapping/>
  </p:clrMapOvr>
  <p:transition spd="med">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Home Assistant</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2381250" y="972422"/>
            <a:ext cx="7124699" cy="469167"/>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400" b="1">
                <a:effectLst/>
                <a:latin typeface="Times New Roman" panose="02020603050405020304" pitchFamily="18" charset="0"/>
                <a:ea typeface="Times New Roman" panose="02020603050405020304" pitchFamily="18" charset="0"/>
              </a:rPr>
              <a:t>Những điểm nổi bật của Home Assistant</a:t>
            </a:r>
            <a:endParaRPr lang="vi-VN" sz="2400" b="1">
              <a:effectLst/>
              <a:latin typeface="Times New Roman" panose="02020603050405020304" pitchFamily="18" charset="0"/>
              <a:ea typeface="Times New Roman" panose="02020603050405020304" pitchFamily="18" charset="0"/>
            </a:endParaRPr>
          </a:p>
        </p:txBody>
      </p:sp>
      <p:grpSp>
        <p:nvGrpSpPr>
          <p:cNvPr id="4" name="Group 3">
            <a:extLst>
              <a:ext uri="{FF2B5EF4-FFF2-40B4-BE49-F238E27FC236}">
                <a16:creationId xmlns:a16="http://schemas.microsoft.com/office/drawing/2014/main" id="{4D7EB7CF-CBD5-43A3-B41E-4C376AAE1B98}"/>
              </a:ext>
            </a:extLst>
          </p:cNvPr>
          <p:cNvGrpSpPr/>
          <p:nvPr/>
        </p:nvGrpSpPr>
        <p:grpSpPr>
          <a:xfrm>
            <a:off x="7481791" y="1839742"/>
            <a:ext cx="3972698" cy="3094208"/>
            <a:chOff x="7405093" y="1839742"/>
            <a:chExt cx="4049396" cy="3153946"/>
          </a:xfrm>
        </p:grpSpPr>
        <p:pic>
          <p:nvPicPr>
            <p:cNvPr id="10" name="Picture 9" descr="Home Assistant Việt Nam - Thiết bị điện thông minh">
              <a:extLst>
                <a:ext uri="{FF2B5EF4-FFF2-40B4-BE49-F238E27FC236}">
                  <a16:creationId xmlns:a16="http://schemas.microsoft.com/office/drawing/2014/main" id="{A987BA5C-9CA6-424E-8DFF-57F872C73077}"/>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05094" y="1839742"/>
              <a:ext cx="4049395" cy="2507615"/>
            </a:xfrm>
            <a:prstGeom prst="rect">
              <a:avLst/>
            </a:prstGeom>
            <a:noFill/>
            <a:ln>
              <a:solidFill>
                <a:schemeClr val="tx1"/>
              </a:solidFill>
            </a:ln>
          </p:spPr>
        </p:pic>
        <p:sp>
          <p:nvSpPr>
            <p:cNvPr id="12" name="TextBox 11">
              <a:extLst>
                <a:ext uri="{FF2B5EF4-FFF2-40B4-BE49-F238E27FC236}">
                  <a16:creationId xmlns:a16="http://schemas.microsoft.com/office/drawing/2014/main" id="{8886B769-F122-4F55-BFE7-F2DC45C00BEA}"/>
                </a:ext>
              </a:extLst>
            </p:cNvPr>
            <p:cNvSpPr txBox="1"/>
            <p:nvPr/>
          </p:nvSpPr>
          <p:spPr>
            <a:xfrm>
              <a:off x="7405093" y="4347357"/>
              <a:ext cx="4049396"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Home Assistant với phiên bản dùng trên điện thoại</a:t>
              </a:r>
              <a:endParaRPr lang="vi-VN" sz="1800" i="1">
                <a:solidFill>
                  <a:srgbClr val="404040"/>
                </a:solidFill>
                <a:effectLst/>
                <a:latin typeface="Times New Roman" panose="02020603050405020304" pitchFamily="18" charset="0"/>
                <a:ea typeface="Calibri" panose="020F0502020204030204" pitchFamily="34" charset="0"/>
              </a:endParaRPr>
            </a:p>
          </p:txBody>
        </p:sp>
      </p:grpSp>
      <p:grpSp>
        <p:nvGrpSpPr>
          <p:cNvPr id="5" name="Group 4">
            <a:extLst>
              <a:ext uri="{FF2B5EF4-FFF2-40B4-BE49-F238E27FC236}">
                <a16:creationId xmlns:a16="http://schemas.microsoft.com/office/drawing/2014/main" id="{6439EE72-7D2A-4308-81F5-5A37A084F68E}"/>
              </a:ext>
            </a:extLst>
          </p:cNvPr>
          <p:cNvGrpSpPr/>
          <p:nvPr/>
        </p:nvGrpSpPr>
        <p:grpSpPr>
          <a:xfrm>
            <a:off x="634612" y="1888982"/>
            <a:ext cx="6082104" cy="4462863"/>
            <a:chOff x="320287" y="1935532"/>
            <a:chExt cx="6082104" cy="4462863"/>
          </a:xfrm>
        </p:grpSpPr>
        <p:grpSp>
          <p:nvGrpSpPr>
            <p:cNvPr id="14" name="Google Shape;209;p31">
              <a:extLst>
                <a:ext uri="{FF2B5EF4-FFF2-40B4-BE49-F238E27FC236}">
                  <a16:creationId xmlns:a16="http://schemas.microsoft.com/office/drawing/2014/main" id="{874819E8-A836-4C24-B2A6-80D244F1F413}"/>
                </a:ext>
              </a:extLst>
            </p:cNvPr>
            <p:cNvGrpSpPr/>
            <p:nvPr/>
          </p:nvGrpSpPr>
          <p:grpSpPr>
            <a:xfrm>
              <a:off x="339610" y="1935532"/>
              <a:ext cx="6062781" cy="682751"/>
              <a:chOff x="3825390" y="1600271"/>
              <a:chExt cx="4547086" cy="512063"/>
            </a:xfrm>
          </p:grpSpPr>
          <p:sp>
            <p:nvSpPr>
              <p:cNvPr id="16" name="Google Shape;210;p31">
                <a:extLst>
                  <a:ext uri="{FF2B5EF4-FFF2-40B4-BE49-F238E27FC236}">
                    <a16:creationId xmlns:a16="http://schemas.microsoft.com/office/drawing/2014/main" id="{491110AA-D4D3-4B83-9118-B72A8739CBA8}"/>
                  </a:ext>
                </a:extLst>
              </p:cNvPr>
              <p:cNvSpPr/>
              <p:nvPr/>
            </p:nvSpPr>
            <p:spPr>
              <a:xfrm>
                <a:off x="3825390" y="1636846"/>
                <a:ext cx="438912" cy="438912"/>
              </a:xfrm>
              <a:prstGeom prst="ellipse">
                <a:avLst/>
              </a:prstGeom>
              <a:solidFill>
                <a:schemeClr val="accent2"/>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17" name="Google Shape;211;p31">
                <a:extLst>
                  <a:ext uri="{FF2B5EF4-FFF2-40B4-BE49-F238E27FC236}">
                    <a16:creationId xmlns:a16="http://schemas.microsoft.com/office/drawing/2014/main" id="{EAB85C91-C943-48BF-B128-D2EFCCC122CF}"/>
                  </a:ext>
                </a:extLst>
              </p:cNvPr>
              <p:cNvSpPr/>
              <p:nvPr/>
            </p:nvSpPr>
            <p:spPr>
              <a:xfrm>
                <a:off x="3881873" y="1717466"/>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1</a:t>
                </a:r>
                <a:endParaRPr sz="2400"/>
              </a:p>
            </p:txBody>
          </p:sp>
          <p:sp>
            <p:nvSpPr>
              <p:cNvPr id="18" name="Google Shape;212;p31">
                <a:extLst>
                  <a:ext uri="{FF2B5EF4-FFF2-40B4-BE49-F238E27FC236}">
                    <a16:creationId xmlns:a16="http://schemas.microsoft.com/office/drawing/2014/main" id="{BA8D85DF-7E56-4281-84DD-B47EB643E333}"/>
                  </a:ext>
                </a:extLst>
              </p:cNvPr>
              <p:cNvSpPr/>
              <p:nvPr/>
            </p:nvSpPr>
            <p:spPr>
              <a:xfrm>
                <a:off x="4428003" y="1600271"/>
                <a:ext cx="3944473" cy="512063"/>
              </a:xfrm>
              <a:prstGeom prst="rect">
                <a:avLst/>
              </a:prstGeom>
              <a:noFill/>
              <a:ln>
                <a:noFill/>
              </a:ln>
            </p:spPr>
            <p:txBody>
              <a:bodyPr spcFirstLastPara="1" wrap="square" lIns="0" tIns="0" rIns="0" bIns="0" anchor="ctr" anchorCtr="0">
                <a:noAutofit/>
              </a:bodyPr>
              <a:lstStyle/>
              <a:p>
                <a:pPr algn="just"/>
                <a:r>
                  <a:rPr lang="en-US" sz="2000">
                    <a:effectLst/>
                    <a:latin typeface="Times New Roman" panose="02020603050405020304" pitchFamily="18" charset="0"/>
                    <a:ea typeface="Calibri" panose="020F0502020204030204" pitchFamily="34" charset="0"/>
                  </a:rPr>
                  <a:t>Home Assistant không có các thành phần điện toán đám mây, tăng cường an ninh, bảo mật, riêng tư và có tính ổn định cao hơn</a:t>
                </a:r>
              </a:p>
            </p:txBody>
          </p:sp>
        </p:grpSp>
        <p:grpSp>
          <p:nvGrpSpPr>
            <p:cNvPr id="19" name="Google Shape;217;p31">
              <a:extLst>
                <a:ext uri="{FF2B5EF4-FFF2-40B4-BE49-F238E27FC236}">
                  <a16:creationId xmlns:a16="http://schemas.microsoft.com/office/drawing/2014/main" id="{821611B1-1A67-4342-9733-E3C522332DF7}"/>
                </a:ext>
              </a:extLst>
            </p:cNvPr>
            <p:cNvGrpSpPr/>
            <p:nvPr/>
          </p:nvGrpSpPr>
          <p:grpSpPr>
            <a:xfrm>
              <a:off x="333136" y="2881988"/>
              <a:ext cx="6062781" cy="682751"/>
              <a:chOff x="3825389" y="2340953"/>
              <a:chExt cx="4547085" cy="512063"/>
            </a:xfrm>
          </p:grpSpPr>
          <p:sp>
            <p:nvSpPr>
              <p:cNvPr id="20" name="Google Shape;218;p31">
                <a:extLst>
                  <a:ext uri="{FF2B5EF4-FFF2-40B4-BE49-F238E27FC236}">
                    <a16:creationId xmlns:a16="http://schemas.microsoft.com/office/drawing/2014/main" id="{3FF99783-1194-44D2-9C72-E5F6A4FEC09A}"/>
                  </a:ext>
                </a:extLst>
              </p:cNvPr>
              <p:cNvSpPr/>
              <p:nvPr/>
            </p:nvSpPr>
            <p:spPr>
              <a:xfrm>
                <a:off x="3825389" y="2377529"/>
                <a:ext cx="438912" cy="438912"/>
              </a:xfrm>
              <a:prstGeom prst="ellipse">
                <a:avLst/>
              </a:prstGeom>
              <a:solidFill>
                <a:srgbClr val="F8B721"/>
              </a:solidFill>
              <a:ln>
                <a:noFill/>
              </a:ln>
            </p:spPr>
            <p:txBody>
              <a:bodyPr spcFirstLastPara="1" wrap="square" lIns="121900" tIns="60933" rIns="121900" bIns="60933" anchor="t" anchorCtr="0">
                <a:noAutofit/>
              </a:bodyPr>
              <a:lstStyle/>
              <a:p>
                <a:pPr algn="ctr">
                  <a:buClr>
                    <a:srgbClr val="000000"/>
                  </a:buClr>
                  <a:buSzPts val="6000"/>
                </a:pPr>
                <a:endParaRPr sz="8000">
                  <a:solidFill>
                    <a:srgbClr val="000000"/>
                  </a:solidFill>
                  <a:latin typeface="Gill Sans"/>
                  <a:ea typeface="Gill Sans"/>
                  <a:cs typeface="Gill Sans"/>
                  <a:sym typeface="Gill Sans"/>
                </a:endParaRPr>
              </a:p>
            </p:txBody>
          </p:sp>
          <p:sp>
            <p:nvSpPr>
              <p:cNvPr id="21" name="Google Shape;219;p31">
                <a:extLst>
                  <a:ext uri="{FF2B5EF4-FFF2-40B4-BE49-F238E27FC236}">
                    <a16:creationId xmlns:a16="http://schemas.microsoft.com/office/drawing/2014/main" id="{F0CE93D7-FC08-408A-86B6-CB5E018FF4D3}"/>
                  </a:ext>
                </a:extLst>
              </p:cNvPr>
              <p:cNvSpPr/>
              <p:nvPr/>
            </p:nvSpPr>
            <p:spPr>
              <a:xfrm>
                <a:off x="3896907" y="2454248"/>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chemeClr val="lt1"/>
                    </a:solidFill>
                    <a:latin typeface="Lato"/>
                    <a:ea typeface="Lato"/>
                    <a:cs typeface="Lato"/>
                    <a:sym typeface="Lato"/>
                  </a:rPr>
                  <a:t>2</a:t>
                </a:r>
                <a:endParaRPr sz="2400"/>
              </a:p>
            </p:txBody>
          </p:sp>
          <p:sp>
            <p:nvSpPr>
              <p:cNvPr id="22" name="Google Shape;220;p31">
                <a:extLst>
                  <a:ext uri="{FF2B5EF4-FFF2-40B4-BE49-F238E27FC236}">
                    <a16:creationId xmlns:a16="http://schemas.microsoft.com/office/drawing/2014/main" id="{71898598-656A-4864-B1F8-B6934B9C7544}"/>
                  </a:ext>
                </a:extLst>
              </p:cNvPr>
              <p:cNvSpPr/>
              <p:nvPr/>
            </p:nvSpPr>
            <p:spPr>
              <a:xfrm>
                <a:off x="4428002" y="2340953"/>
                <a:ext cx="3944472" cy="512063"/>
              </a:xfrm>
              <a:prstGeom prst="rect">
                <a:avLst/>
              </a:prstGeom>
              <a:noFill/>
              <a:ln>
                <a:noFill/>
              </a:ln>
            </p:spPr>
            <p:txBody>
              <a:bodyPr spcFirstLastPara="1" wrap="square" lIns="0" tIns="0" rIns="0" bIns="0" anchor="ctr" anchorCtr="0">
                <a:noAutofit/>
              </a:bodyPr>
              <a:lstStyle/>
              <a:p>
                <a:pPr algn="just"/>
                <a:r>
                  <a:rPr lang="en-US" sz="2000">
                    <a:effectLst/>
                    <a:latin typeface="Times New Roman" panose="02020603050405020304" pitchFamily="18" charset="0"/>
                    <a:ea typeface="Calibri" panose="020F0502020204030204" pitchFamily="34" charset="0"/>
                  </a:rPr>
                  <a:t>Home Assistant dễ dàng kết nối, đồng bộ với nhiều nền tảng khác nhau</a:t>
                </a:r>
                <a:endParaRPr lang="vi-VN" sz="20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endParaRPr>
              </a:p>
            </p:txBody>
          </p:sp>
        </p:grpSp>
        <p:grpSp>
          <p:nvGrpSpPr>
            <p:cNvPr id="24" name="Group 23">
              <a:extLst>
                <a:ext uri="{FF2B5EF4-FFF2-40B4-BE49-F238E27FC236}">
                  <a16:creationId xmlns:a16="http://schemas.microsoft.com/office/drawing/2014/main" id="{B7EB8A70-CF06-466B-983C-B2BE845BFBC9}"/>
                </a:ext>
              </a:extLst>
            </p:cNvPr>
            <p:cNvGrpSpPr/>
            <p:nvPr/>
          </p:nvGrpSpPr>
          <p:grpSpPr>
            <a:xfrm>
              <a:off x="320287" y="3860143"/>
              <a:ext cx="6013449" cy="682751"/>
              <a:chOff x="5149851" y="4056818"/>
              <a:chExt cx="6013449" cy="682751"/>
            </a:xfrm>
          </p:grpSpPr>
          <p:grpSp>
            <p:nvGrpSpPr>
              <p:cNvPr id="25" name="Google Shape;213;p31">
                <a:extLst>
                  <a:ext uri="{FF2B5EF4-FFF2-40B4-BE49-F238E27FC236}">
                    <a16:creationId xmlns:a16="http://schemas.microsoft.com/office/drawing/2014/main" id="{06953D1C-CC05-406D-8873-5483CAB64EF6}"/>
                  </a:ext>
                </a:extLst>
              </p:cNvPr>
              <p:cNvGrpSpPr/>
              <p:nvPr/>
            </p:nvGrpSpPr>
            <p:grpSpPr>
              <a:xfrm>
                <a:off x="5149851" y="4082591"/>
                <a:ext cx="585216" cy="585216"/>
                <a:chOff x="3862388" y="3061944"/>
                <a:chExt cx="438912" cy="438912"/>
              </a:xfrm>
            </p:grpSpPr>
            <p:sp>
              <p:nvSpPr>
                <p:cNvPr id="28" name="Google Shape;215;p31">
                  <a:extLst>
                    <a:ext uri="{FF2B5EF4-FFF2-40B4-BE49-F238E27FC236}">
                      <a16:creationId xmlns:a16="http://schemas.microsoft.com/office/drawing/2014/main" id="{D7AB994F-AD50-45B3-B1D6-93F9DE601619}"/>
                    </a:ext>
                  </a:extLst>
                </p:cNvPr>
                <p:cNvSpPr/>
                <p:nvPr/>
              </p:nvSpPr>
              <p:spPr>
                <a:xfrm>
                  <a:off x="3862388" y="3061944"/>
                  <a:ext cx="438912" cy="438912"/>
                </a:xfrm>
                <a:prstGeom prst="ellipse">
                  <a:avLst/>
                </a:prstGeom>
                <a:solidFill>
                  <a:srgbClr val="0C9DBF"/>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9" name="Google Shape;216;p31">
                  <a:extLst>
                    <a:ext uri="{FF2B5EF4-FFF2-40B4-BE49-F238E27FC236}">
                      <a16:creationId xmlns:a16="http://schemas.microsoft.com/office/drawing/2014/main" id="{0A05D584-14C8-4BE7-9E14-0044EAA19B00}"/>
                    </a:ext>
                  </a:extLst>
                </p:cNvPr>
                <p:cNvSpPr/>
                <p:nvPr/>
              </p:nvSpPr>
              <p:spPr>
                <a:xfrm>
                  <a:off x="3928726" y="315522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3</a:t>
                  </a:r>
                  <a:endParaRPr sz="2400"/>
                </a:p>
              </p:txBody>
            </p:sp>
          </p:grpSp>
          <p:sp>
            <p:nvSpPr>
              <p:cNvPr id="26" name="Google Shape;220;p31">
                <a:extLst>
                  <a:ext uri="{FF2B5EF4-FFF2-40B4-BE49-F238E27FC236}">
                    <a16:creationId xmlns:a16="http://schemas.microsoft.com/office/drawing/2014/main" id="{3ED7F292-7346-4EAF-8772-A241445CB6F0}"/>
                  </a:ext>
                </a:extLst>
              </p:cNvPr>
              <p:cNvSpPr/>
              <p:nvPr/>
            </p:nvSpPr>
            <p:spPr>
              <a:xfrm>
                <a:off x="5904004" y="4056818"/>
                <a:ext cx="5259296" cy="682751"/>
              </a:xfrm>
              <a:prstGeom prst="rect">
                <a:avLst/>
              </a:prstGeom>
              <a:noFill/>
              <a:ln>
                <a:noFill/>
              </a:ln>
            </p:spPr>
            <p:txBody>
              <a:bodyPr spcFirstLastPara="1" wrap="square" lIns="0" tIns="0" rIns="0" bIns="0" anchor="ctr" anchorCtr="0">
                <a:noAutofit/>
              </a:bodyPr>
              <a:lstStyle/>
              <a:p>
                <a:pPr algn="just"/>
                <a:r>
                  <a:rPr lang="en-US" sz="2000">
                    <a:effectLst/>
                    <a:latin typeface="Times New Roman" panose="02020603050405020304" pitchFamily="18" charset="0"/>
                    <a:ea typeface="Calibri" panose="020F0502020204030204" pitchFamily="34" charset="0"/>
                  </a:rPr>
                  <a:t>Được phát triển trên Python 3.x là một ngôn ngữ năng động, Home Assistant có một điểm mạnh đó chính là sự linh hoạt</a:t>
                </a:r>
              </a:p>
            </p:txBody>
          </p:sp>
        </p:grpSp>
        <p:grpSp>
          <p:nvGrpSpPr>
            <p:cNvPr id="31" name="Group 30">
              <a:extLst>
                <a:ext uri="{FF2B5EF4-FFF2-40B4-BE49-F238E27FC236}">
                  <a16:creationId xmlns:a16="http://schemas.microsoft.com/office/drawing/2014/main" id="{7E765ADB-6177-4085-A67F-F72665666600}"/>
                </a:ext>
              </a:extLst>
            </p:cNvPr>
            <p:cNvGrpSpPr/>
            <p:nvPr/>
          </p:nvGrpSpPr>
          <p:grpSpPr>
            <a:xfrm>
              <a:off x="330266" y="4720390"/>
              <a:ext cx="6003470" cy="861430"/>
              <a:chOff x="5100520" y="5070530"/>
              <a:chExt cx="6003470" cy="861430"/>
            </a:xfrm>
          </p:grpSpPr>
          <p:grpSp>
            <p:nvGrpSpPr>
              <p:cNvPr id="33" name="Google Shape;221;p31">
                <a:extLst>
                  <a:ext uri="{FF2B5EF4-FFF2-40B4-BE49-F238E27FC236}">
                    <a16:creationId xmlns:a16="http://schemas.microsoft.com/office/drawing/2014/main" id="{6AC6630C-7B37-491E-8BEA-63F9F9DAF6CF}"/>
                  </a:ext>
                </a:extLst>
              </p:cNvPr>
              <p:cNvGrpSpPr/>
              <p:nvPr/>
            </p:nvGrpSpPr>
            <p:grpSpPr>
              <a:xfrm>
                <a:off x="5100520" y="5147118"/>
                <a:ext cx="585216" cy="585216"/>
                <a:chOff x="3825390" y="3860340"/>
                <a:chExt cx="438912" cy="438912"/>
              </a:xfrm>
            </p:grpSpPr>
            <p:sp>
              <p:nvSpPr>
                <p:cNvPr id="35" name="Google Shape;222;p31">
                  <a:extLst>
                    <a:ext uri="{FF2B5EF4-FFF2-40B4-BE49-F238E27FC236}">
                      <a16:creationId xmlns:a16="http://schemas.microsoft.com/office/drawing/2014/main" id="{B162F0D0-03F3-4E15-8F13-456EE0CD3A55}"/>
                    </a:ext>
                  </a:extLst>
                </p:cNvPr>
                <p:cNvSpPr/>
                <p:nvPr/>
              </p:nvSpPr>
              <p:spPr>
                <a:xfrm>
                  <a:off x="3825390" y="3860340"/>
                  <a:ext cx="438912" cy="438912"/>
                </a:xfrm>
                <a:prstGeom prst="ellipse">
                  <a:avLst/>
                </a:prstGeom>
                <a:solidFill>
                  <a:srgbClr val="33CC33"/>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6" name="Google Shape;223;p31">
                  <a:extLst>
                    <a:ext uri="{FF2B5EF4-FFF2-40B4-BE49-F238E27FC236}">
                      <a16:creationId xmlns:a16="http://schemas.microsoft.com/office/drawing/2014/main" id="{F09C94E9-2E9F-40A4-BFB7-A58B4830A42D}"/>
                    </a:ext>
                  </a:extLst>
                </p:cNvPr>
                <p:cNvSpPr/>
                <p:nvPr/>
              </p:nvSpPr>
              <p:spPr>
                <a:xfrm>
                  <a:off x="3881873" y="394168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4</a:t>
                  </a:r>
                  <a:endParaRPr sz="3200"/>
                </a:p>
              </p:txBody>
            </p:sp>
          </p:grpSp>
          <p:sp>
            <p:nvSpPr>
              <p:cNvPr id="34" name="Google Shape;220;p31">
                <a:extLst>
                  <a:ext uri="{FF2B5EF4-FFF2-40B4-BE49-F238E27FC236}">
                    <a16:creationId xmlns:a16="http://schemas.microsoft.com/office/drawing/2014/main" id="{60360DF5-D9FB-4C73-83F4-6628FA24440D}"/>
                  </a:ext>
                </a:extLst>
              </p:cNvPr>
              <p:cNvSpPr/>
              <p:nvPr/>
            </p:nvSpPr>
            <p:spPr>
              <a:xfrm>
                <a:off x="5904004" y="5070530"/>
                <a:ext cx="5199986" cy="861430"/>
              </a:xfrm>
              <a:prstGeom prst="rect">
                <a:avLst/>
              </a:prstGeom>
              <a:noFill/>
              <a:ln>
                <a:noFill/>
              </a:ln>
            </p:spPr>
            <p:txBody>
              <a:bodyPr spcFirstLastPara="1" wrap="square" lIns="0" tIns="0" rIns="0" bIns="0" anchor="ctr" anchorCtr="0">
                <a:noAutofit/>
              </a:bodyPr>
              <a:lstStyle/>
              <a:p>
                <a:pPr algn="just"/>
                <a:r>
                  <a:rPr lang="en-US" sz="2000">
                    <a:effectLst/>
                    <a:latin typeface="Times New Roman" panose="02020603050405020304" pitchFamily="18" charset="0"/>
                    <a:ea typeface="Calibri" panose="020F0502020204030204" pitchFamily="34" charset="0"/>
                  </a:rPr>
                  <a:t>Việc thiết lập mới một thiết bị được đơn giản hoá đến mức như quá trình tự động hoàn toàn</a:t>
                </a:r>
              </a:p>
            </p:txBody>
          </p:sp>
        </p:grpSp>
        <p:grpSp>
          <p:nvGrpSpPr>
            <p:cNvPr id="37" name="Group 36">
              <a:extLst>
                <a:ext uri="{FF2B5EF4-FFF2-40B4-BE49-F238E27FC236}">
                  <a16:creationId xmlns:a16="http://schemas.microsoft.com/office/drawing/2014/main" id="{DE1A3D93-2D04-4078-91F5-FBE9ADFF7D02}"/>
                </a:ext>
              </a:extLst>
            </p:cNvPr>
            <p:cNvGrpSpPr/>
            <p:nvPr/>
          </p:nvGrpSpPr>
          <p:grpSpPr>
            <a:xfrm>
              <a:off x="332282" y="5674160"/>
              <a:ext cx="6003470" cy="724235"/>
              <a:chOff x="5100520" y="5070529"/>
              <a:chExt cx="6003470" cy="724235"/>
            </a:xfrm>
          </p:grpSpPr>
          <p:grpSp>
            <p:nvGrpSpPr>
              <p:cNvPr id="38" name="Google Shape;221;p31">
                <a:extLst>
                  <a:ext uri="{FF2B5EF4-FFF2-40B4-BE49-F238E27FC236}">
                    <a16:creationId xmlns:a16="http://schemas.microsoft.com/office/drawing/2014/main" id="{01D897F2-D83E-4719-A25D-28B183F4B337}"/>
                  </a:ext>
                </a:extLst>
              </p:cNvPr>
              <p:cNvGrpSpPr/>
              <p:nvPr/>
            </p:nvGrpSpPr>
            <p:grpSpPr>
              <a:xfrm>
                <a:off x="5100520" y="5147118"/>
                <a:ext cx="585216" cy="585216"/>
                <a:chOff x="3825390" y="3860340"/>
                <a:chExt cx="438912" cy="438912"/>
              </a:xfrm>
            </p:grpSpPr>
            <p:sp>
              <p:nvSpPr>
                <p:cNvPr id="40" name="Google Shape;222;p31">
                  <a:extLst>
                    <a:ext uri="{FF2B5EF4-FFF2-40B4-BE49-F238E27FC236}">
                      <a16:creationId xmlns:a16="http://schemas.microsoft.com/office/drawing/2014/main" id="{6A1286C2-CBB4-4806-ACE2-6A465439B904}"/>
                    </a:ext>
                  </a:extLst>
                </p:cNvPr>
                <p:cNvSpPr/>
                <p:nvPr/>
              </p:nvSpPr>
              <p:spPr>
                <a:xfrm>
                  <a:off x="3825390" y="3860340"/>
                  <a:ext cx="438912" cy="438912"/>
                </a:xfrm>
                <a:prstGeom prst="ellipse">
                  <a:avLst/>
                </a:prstGeom>
                <a:solidFill>
                  <a:schemeClr val="accent3">
                    <a:lumMod val="75000"/>
                  </a:schemeClr>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41" name="Google Shape;223;p31">
                  <a:extLst>
                    <a:ext uri="{FF2B5EF4-FFF2-40B4-BE49-F238E27FC236}">
                      <a16:creationId xmlns:a16="http://schemas.microsoft.com/office/drawing/2014/main" id="{6F8FDC7B-2D30-4186-A9FF-4F91254D5DB6}"/>
                    </a:ext>
                  </a:extLst>
                </p:cNvPr>
                <p:cNvSpPr/>
                <p:nvPr/>
              </p:nvSpPr>
              <p:spPr>
                <a:xfrm>
                  <a:off x="3881873" y="394168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sym typeface="Lato"/>
                    </a:rPr>
                    <a:t>5</a:t>
                  </a:r>
                  <a:endParaRPr sz="2400"/>
                </a:p>
              </p:txBody>
            </p:sp>
          </p:grpSp>
          <p:sp>
            <p:nvSpPr>
              <p:cNvPr id="39" name="Google Shape;220;p31">
                <a:extLst>
                  <a:ext uri="{FF2B5EF4-FFF2-40B4-BE49-F238E27FC236}">
                    <a16:creationId xmlns:a16="http://schemas.microsoft.com/office/drawing/2014/main" id="{226E0502-FB64-43E6-97FD-CAAF1513D86C}"/>
                  </a:ext>
                </a:extLst>
              </p:cNvPr>
              <p:cNvSpPr/>
              <p:nvPr/>
            </p:nvSpPr>
            <p:spPr>
              <a:xfrm>
                <a:off x="5904004" y="5070529"/>
                <a:ext cx="5199986" cy="724235"/>
              </a:xfrm>
              <a:prstGeom prst="rect">
                <a:avLst/>
              </a:prstGeom>
              <a:noFill/>
              <a:ln>
                <a:noFill/>
              </a:ln>
            </p:spPr>
            <p:txBody>
              <a:bodyPr spcFirstLastPara="1" wrap="square" lIns="0" tIns="0" rIns="0" bIns="0" anchor="ctr" anchorCtr="0">
                <a:noAutofit/>
              </a:bodyPr>
              <a:lstStyle/>
              <a:p>
                <a:pPr algn="just"/>
                <a:r>
                  <a:rPr lang="en-US" sz="2000">
                    <a:effectLst/>
                    <a:latin typeface="Times New Roman" panose="02020603050405020304" pitchFamily="18" charset="0"/>
                    <a:ea typeface="Calibri" panose="020F0502020204030204" pitchFamily="34" charset="0"/>
                  </a:rPr>
                  <a:t>Danh sách các hãng thiết bị đã được Home Assistant hỗ trợ lên đến 1800 loại</a:t>
                </a:r>
                <a:endParaRPr lang="vi-VN" sz="2800"/>
              </a:p>
            </p:txBody>
          </p:sp>
        </p:grpSp>
      </p:grpSp>
    </p:spTree>
    <p:extLst>
      <p:ext uri="{BB962C8B-B14F-4D97-AF65-F5344CB8AC3E}">
        <p14:creationId xmlns:p14="http://schemas.microsoft.com/office/powerpoint/2010/main" val="449503351"/>
      </p:ext>
    </p:extLst>
  </p:cSld>
  <p:clrMapOvr>
    <a:masterClrMapping/>
  </p:clrMapOvr>
  <p:transition spd="med">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Giao tiếp</a:t>
            </a:r>
            <a:endParaRPr lang="vi-VN"/>
          </a:p>
        </p:txBody>
      </p:sp>
      <p:sp>
        <p:nvSpPr>
          <p:cNvPr id="8" name="TextBox 7">
            <a:extLst>
              <a:ext uri="{FF2B5EF4-FFF2-40B4-BE49-F238E27FC236}">
                <a16:creationId xmlns:a16="http://schemas.microsoft.com/office/drawing/2014/main" id="{118FB370-2DDF-4986-A0C7-902F9F16DFBA}"/>
              </a:ext>
            </a:extLst>
          </p:cNvPr>
          <p:cNvSpPr txBox="1"/>
          <p:nvPr/>
        </p:nvSpPr>
        <p:spPr>
          <a:xfrm>
            <a:off x="638175" y="1304145"/>
            <a:ext cx="8343900" cy="1631922"/>
          </a:xfrm>
          <a:prstGeom prst="rect">
            <a:avLst/>
          </a:prstGeom>
          <a:noFill/>
        </p:spPr>
        <p:txBody>
          <a:bodyPr wrap="square">
            <a:spAutoFit/>
          </a:bodyPr>
          <a:lstStyle/>
          <a:p>
            <a:pPr marL="0" marR="0" algn="just">
              <a:lnSpc>
                <a:spcPct val="110000"/>
              </a:lnSpc>
              <a:spcBef>
                <a:spcPts val="300"/>
              </a:spcBef>
              <a:spcAft>
                <a:spcPts val="0"/>
              </a:spcAft>
            </a:pPr>
            <a:r>
              <a:rPr lang="en-US" sz="1800">
                <a:solidFill>
                  <a:srgbClr val="000000"/>
                </a:solidFill>
                <a:effectLst/>
                <a:latin typeface="Times New Roman" panose="02020603050405020304" pitchFamily="18" charset="0"/>
                <a:ea typeface="Calibri" panose="020F0502020204030204" pitchFamily="34" charset="0"/>
              </a:rPr>
              <a:t>Trong thiết kế API, REST hoạt động dựa trên giao thức HTTP với các phương thức:</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300"/>
              </a:spcBef>
              <a:spcAft>
                <a:spcPts val="0"/>
              </a:spcAft>
              <a:buFont typeface="Times New Roman" panose="02020603050405020304" pitchFamily="18" charset="0"/>
              <a:buChar char="-"/>
            </a:pPr>
            <a:r>
              <a:rPr lang="en-US" sz="1800">
                <a:solidFill>
                  <a:srgbClr val="000000"/>
                </a:solidFill>
                <a:effectLst/>
                <a:latin typeface="Times New Roman" panose="02020603050405020304" pitchFamily="18" charset="0"/>
                <a:ea typeface="Calibri" panose="020F0502020204030204" pitchFamily="34" charset="0"/>
              </a:rPr>
              <a:t>GET (SELECT): Trả về một Resource hoặc một danh sách Resource.</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Times New Roman" panose="02020603050405020304" pitchFamily="18" charset="0"/>
              <a:buChar char="-"/>
            </a:pPr>
            <a:r>
              <a:rPr lang="en-US" sz="1800">
                <a:solidFill>
                  <a:srgbClr val="000000"/>
                </a:solidFill>
                <a:effectLst/>
                <a:latin typeface="Times New Roman" panose="02020603050405020304" pitchFamily="18" charset="0"/>
                <a:ea typeface="Calibri" panose="020F0502020204030204" pitchFamily="34" charset="0"/>
              </a:rPr>
              <a:t>POST (CREATE): Tạo mới một Resource.</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Times New Roman" panose="02020603050405020304" pitchFamily="18" charset="0"/>
              <a:buChar char="-"/>
            </a:pPr>
            <a:r>
              <a:rPr lang="en-US" sz="1800">
                <a:solidFill>
                  <a:srgbClr val="000000"/>
                </a:solidFill>
                <a:effectLst/>
                <a:latin typeface="Times New Roman" panose="02020603050405020304" pitchFamily="18" charset="0"/>
                <a:ea typeface="Calibri" panose="020F0502020204030204" pitchFamily="34" charset="0"/>
              </a:rPr>
              <a:t>PUT (UPDATE): Câp nhật thông tin cho Resource.</a:t>
            </a:r>
            <a:endParaRPr lang="en-US">
              <a:solidFill>
                <a:srgbClr val="000000"/>
              </a:solidFill>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rPr>
              <a:t>DELETE (DELETE): Xoá một Resource.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374974"/>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b="1">
                <a:effectLst/>
                <a:latin typeface="Times New Roman" panose="02020603050405020304" pitchFamily="18" charset="0"/>
                <a:ea typeface="Times New Roman" panose="02020603050405020304" pitchFamily="18" charset="0"/>
              </a:rPr>
              <a:t>API điều khiển dùng để giao tiếp giữa Service xử lý ảnh và Home Assistant</a:t>
            </a:r>
            <a:endParaRPr lang="vi-VN" b="1">
              <a:effectLst/>
              <a:latin typeface="Times New Roman" panose="02020603050405020304" pitchFamily="18" charset="0"/>
              <a:ea typeface="Times New Roman" panose="02020603050405020304" pitchFamily="18" charset="0"/>
            </a:endParaRPr>
          </a:p>
        </p:txBody>
      </p:sp>
      <p:grpSp>
        <p:nvGrpSpPr>
          <p:cNvPr id="217" name="Group 216">
            <a:extLst>
              <a:ext uri="{FF2B5EF4-FFF2-40B4-BE49-F238E27FC236}">
                <a16:creationId xmlns:a16="http://schemas.microsoft.com/office/drawing/2014/main" id="{BE23D22A-8B63-49FC-A961-FB73AE99CAF6}"/>
              </a:ext>
            </a:extLst>
          </p:cNvPr>
          <p:cNvGrpSpPr/>
          <p:nvPr/>
        </p:nvGrpSpPr>
        <p:grpSpPr>
          <a:xfrm>
            <a:off x="714375" y="3095625"/>
            <a:ext cx="11306175" cy="3409946"/>
            <a:chOff x="714375" y="3095625"/>
            <a:chExt cx="11306175" cy="3409946"/>
          </a:xfrm>
        </p:grpSpPr>
        <p:sp>
          <p:nvSpPr>
            <p:cNvPr id="29" name="Rectangle 28">
              <a:extLst>
                <a:ext uri="{FF2B5EF4-FFF2-40B4-BE49-F238E27FC236}">
                  <a16:creationId xmlns:a16="http://schemas.microsoft.com/office/drawing/2014/main" id="{E523B090-AA61-448E-AB1B-6021CE5ED220}"/>
                </a:ext>
              </a:extLst>
            </p:cNvPr>
            <p:cNvSpPr/>
            <p:nvPr/>
          </p:nvSpPr>
          <p:spPr>
            <a:xfrm>
              <a:off x="6381750" y="3095625"/>
              <a:ext cx="5638800" cy="3409946"/>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vi-VN"/>
            </a:p>
          </p:txBody>
        </p:sp>
        <p:grpSp>
          <p:nvGrpSpPr>
            <p:cNvPr id="193" name="Group 192">
              <a:extLst>
                <a:ext uri="{FF2B5EF4-FFF2-40B4-BE49-F238E27FC236}">
                  <a16:creationId xmlns:a16="http://schemas.microsoft.com/office/drawing/2014/main" id="{4E5A4224-0953-4DBE-BB58-F9543CDDA3EC}"/>
                </a:ext>
              </a:extLst>
            </p:cNvPr>
            <p:cNvGrpSpPr/>
            <p:nvPr/>
          </p:nvGrpSpPr>
          <p:grpSpPr>
            <a:xfrm>
              <a:off x="714375" y="3095625"/>
              <a:ext cx="11187230" cy="3409946"/>
              <a:chOff x="714375" y="3095625"/>
              <a:chExt cx="11187230" cy="3409946"/>
            </a:xfrm>
          </p:grpSpPr>
          <p:sp>
            <p:nvSpPr>
              <p:cNvPr id="192" name="TextBox 191">
                <a:extLst>
                  <a:ext uri="{FF2B5EF4-FFF2-40B4-BE49-F238E27FC236}">
                    <a16:creationId xmlns:a16="http://schemas.microsoft.com/office/drawing/2014/main" id="{753621B0-6FA2-48B2-B3F4-0A31233B8548}"/>
                  </a:ext>
                </a:extLst>
              </p:cNvPr>
              <p:cNvSpPr txBox="1"/>
              <p:nvPr/>
            </p:nvSpPr>
            <p:spPr>
              <a:xfrm>
                <a:off x="714375" y="3095625"/>
                <a:ext cx="5548430" cy="3409946"/>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vi-VN"/>
              </a:p>
            </p:txBody>
          </p:sp>
          <p:grpSp>
            <p:nvGrpSpPr>
              <p:cNvPr id="22" name="Group 21">
                <a:extLst>
                  <a:ext uri="{FF2B5EF4-FFF2-40B4-BE49-F238E27FC236}">
                    <a16:creationId xmlns:a16="http://schemas.microsoft.com/office/drawing/2014/main" id="{6C5B407B-67E7-4DBD-858E-DC402A53CC9C}"/>
                  </a:ext>
                </a:extLst>
              </p:cNvPr>
              <p:cNvGrpSpPr/>
              <p:nvPr/>
            </p:nvGrpSpPr>
            <p:grpSpPr>
              <a:xfrm>
                <a:off x="894984" y="3312894"/>
                <a:ext cx="11006621" cy="2655362"/>
                <a:chOff x="771159" y="3921934"/>
                <a:chExt cx="11006621" cy="2655362"/>
              </a:xfrm>
            </p:grpSpPr>
            <p:pic>
              <p:nvPicPr>
                <p:cNvPr id="20" name="Picture 19">
                  <a:extLst>
                    <a:ext uri="{FF2B5EF4-FFF2-40B4-BE49-F238E27FC236}">
                      <a16:creationId xmlns:a16="http://schemas.microsoft.com/office/drawing/2014/main" id="{B72364D3-A708-4E7F-A40C-EF69B6AB5146}"/>
                    </a:ext>
                  </a:extLst>
                </p:cNvPr>
                <p:cNvPicPr/>
                <p:nvPr/>
              </p:nvPicPr>
              <p:blipFill rotWithShape="1">
                <a:blip r:embed="rId4">
                  <a:extLst>
                    <a:ext uri="{BEBA8EAE-BF5A-486C-A8C5-ECC9F3942E4B}">
                      <a14:imgProps xmlns:a14="http://schemas.microsoft.com/office/drawing/2010/main">
                        <a14:imgLayer r:embed="rId5">
                          <a14:imgEffect>
                            <a14:brightnessContrast bright="-20000" contrast="40000"/>
                          </a14:imgEffect>
                        </a14:imgLayer>
                      </a14:imgProps>
                    </a:ext>
                  </a:extLst>
                </a:blip>
                <a:srcRect b="45432"/>
                <a:stretch/>
              </p:blipFill>
              <p:spPr>
                <a:xfrm>
                  <a:off x="6377740" y="3921934"/>
                  <a:ext cx="5400040" cy="1128568"/>
                </a:xfrm>
                <a:prstGeom prst="rect">
                  <a:avLst/>
                </a:prstGeom>
                <a:ln>
                  <a:solidFill>
                    <a:schemeClr val="tx1"/>
                  </a:solidFill>
                </a:ln>
              </p:spPr>
            </p:pic>
            <p:pic>
              <p:nvPicPr>
                <p:cNvPr id="17" name="Picture 16">
                  <a:extLst>
                    <a:ext uri="{FF2B5EF4-FFF2-40B4-BE49-F238E27FC236}">
                      <a16:creationId xmlns:a16="http://schemas.microsoft.com/office/drawing/2014/main" id="{18B5D5E6-69FA-4135-B509-1C5F2E6CF161}"/>
                    </a:ext>
                  </a:extLst>
                </p:cNvPr>
                <p:cNvPicPr>
                  <a:picLocks noChangeAspect="1"/>
                </p:cNvPicPr>
                <p:nvPr/>
              </p:nvPicPr>
              <p:blipFill rotWithShape="1">
                <a:blip r:embed="rId6">
                  <a:extLst>
                    <a:ext uri="{BEBA8EAE-BF5A-486C-A8C5-ECC9F3942E4B}">
                      <a14:imgProps xmlns:a14="http://schemas.microsoft.com/office/drawing/2010/main">
                        <a14:imgLayer r:embed="rId7">
                          <a14:imgEffect>
                            <a14:brightnessContrast bright="-20000" contrast="40000"/>
                          </a14:imgEffect>
                        </a14:imgLayer>
                      </a14:imgProps>
                    </a:ext>
                  </a:extLst>
                </a:blip>
                <a:srcRect t="5190"/>
                <a:stretch/>
              </p:blipFill>
              <p:spPr>
                <a:xfrm>
                  <a:off x="771159" y="3921934"/>
                  <a:ext cx="5258534" cy="2655362"/>
                </a:xfrm>
                <a:prstGeom prst="rect">
                  <a:avLst/>
                </a:prstGeom>
                <a:ln>
                  <a:solidFill>
                    <a:schemeClr val="tx1"/>
                  </a:solidFill>
                </a:ln>
              </p:spPr>
            </p:pic>
          </p:grpSp>
          <p:grpSp>
            <p:nvGrpSpPr>
              <p:cNvPr id="21" name="Group 20">
                <a:extLst>
                  <a:ext uri="{FF2B5EF4-FFF2-40B4-BE49-F238E27FC236}">
                    <a16:creationId xmlns:a16="http://schemas.microsoft.com/office/drawing/2014/main" id="{995982EE-670B-4CE3-8ECE-3A644170279B}"/>
                  </a:ext>
                </a:extLst>
              </p:cNvPr>
              <p:cNvGrpSpPr/>
              <p:nvPr/>
            </p:nvGrpSpPr>
            <p:grpSpPr>
              <a:xfrm>
                <a:off x="2171495" y="6036369"/>
                <a:ext cx="8820355" cy="369332"/>
                <a:chOff x="2171495" y="3133725"/>
                <a:chExt cx="8368353" cy="369332"/>
              </a:xfrm>
            </p:grpSpPr>
            <p:sp>
              <p:nvSpPr>
                <p:cNvPr id="18" name="TextBox 17">
                  <a:extLst>
                    <a:ext uri="{FF2B5EF4-FFF2-40B4-BE49-F238E27FC236}">
                      <a16:creationId xmlns:a16="http://schemas.microsoft.com/office/drawing/2014/main" id="{FCA04A31-D4E1-4475-9FC7-6B994B1D683C}"/>
                    </a:ext>
                  </a:extLst>
                </p:cNvPr>
                <p:cNvSpPr txBox="1"/>
                <p:nvPr/>
              </p:nvSpPr>
              <p:spPr>
                <a:xfrm>
                  <a:off x="2171495" y="3133725"/>
                  <a:ext cx="2095705" cy="369332"/>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pPr algn="ctr"/>
                  <a:r>
                    <a:rPr lang="en-US"/>
                    <a:t>FLASK</a:t>
                  </a:r>
                  <a:endParaRPr lang="vi-VN"/>
                </a:p>
              </p:txBody>
            </p:sp>
            <p:sp>
              <p:nvSpPr>
                <p:cNvPr id="19" name="TextBox 18">
                  <a:extLst>
                    <a:ext uri="{FF2B5EF4-FFF2-40B4-BE49-F238E27FC236}">
                      <a16:creationId xmlns:a16="http://schemas.microsoft.com/office/drawing/2014/main" id="{26F57F51-3AA3-420E-9BB6-A4D7B7B699B0}"/>
                    </a:ext>
                  </a:extLst>
                </p:cNvPr>
                <p:cNvSpPr txBox="1"/>
                <p:nvPr/>
              </p:nvSpPr>
              <p:spPr>
                <a:xfrm>
                  <a:off x="7615673" y="3133725"/>
                  <a:ext cx="2924175" cy="369332"/>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pPr algn="ctr"/>
                  <a:r>
                    <a:rPr lang="en-US"/>
                    <a:t>HOME ASSISTANT</a:t>
                  </a:r>
                  <a:endParaRPr lang="vi-VN"/>
                </a:p>
              </p:txBody>
            </p:sp>
          </p:grpSp>
        </p:grpSp>
        <p:sp>
          <p:nvSpPr>
            <p:cNvPr id="196" name="Rectangle: Rounded Corners 195">
              <a:extLst>
                <a:ext uri="{FF2B5EF4-FFF2-40B4-BE49-F238E27FC236}">
                  <a16:creationId xmlns:a16="http://schemas.microsoft.com/office/drawing/2014/main" id="{64998FDA-9640-423F-94D6-A29E9D479CFB}"/>
                </a:ext>
              </a:extLst>
            </p:cNvPr>
            <p:cNvSpPr/>
            <p:nvPr/>
          </p:nvSpPr>
          <p:spPr>
            <a:xfrm>
              <a:off x="4743450" y="3280459"/>
              <a:ext cx="914400" cy="297081"/>
            </a:xfrm>
            <a:prstGeom prst="roundRect">
              <a:avLst/>
            </a:prstGeom>
            <a:noFill/>
            <a:ln w="28575" cap="flat" cmpd="sng" algn="ctr">
              <a:solidFill>
                <a:srgbClr val="CC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vi-VN"/>
            </a:p>
          </p:txBody>
        </p:sp>
        <p:sp>
          <p:nvSpPr>
            <p:cNvPr id="39" name="Rectangle: Rounded Corners 38">
              <a:extLst>
                <a:ext uri="{FF2B5EF4-FFF2-40B4-BE49-F238E27FC236}">
                  <a16:creationId xmlns:a16="http://schemas.microsoft.com/office/drawing/2014/main" id="{CFF2C190-E34A-456D-88C1-0F1FB17D77CC}"/>
                </a:ext>
              </a:extLst>
            </p:cNvPr>
            <p:cNvSpPr/>
            <p:nvPr/>
          </p:nvSpPr>
          <p:spPr>
            <a:xfrm>
              <a:off x="7013258" y="3671040"/>
              <a:ext cx="914400" cy="297081"/>
            </a:xfrm>
            <a:prstGeom prst="roundRect">
              <a:avLst/>
            </a:prstGeom>
            <a:noFill/>
            <a:ln w="28575" cap="flat" cmpd="sng" algn="ctr">
              <a:solidFill>
                <a:srgbClr val="CC0000"/>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vi-VN"/>
            </a:p>
          </p:txBody>
        </p:sp>
        <p:cxnSp>
          <p:nvCxnSpPr>
            <p:cNvPr id="198" name="Straight Connector 197">
              <a:extLst>
                <a:ext uri="{FF2B5EF4-FFF2-40B4-BE49-F238E27FC236}">
                  <a16:creationId xmlns:a16="http://schemas.microsoft.com/office/drawing/2014/main" id="{80DC1933-1A55-4F3C-AC9C-78F59CD0FD2B}"/>
                </a:ext>
              </a:extLst>
            </p:cNvPr>
            <p:cNvCxnSpPr/>
            <p:nvPr/>
          </p:nvCxnSpPr>
          <p:spPr>
            <a:xfrm>
              <a:off x="2257425" y="3577540"/>
              <a:ext cx="1571625"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43" name="Straight Connector 42">
              <a:extLst>
                <a:ext uri="{FF2B5EF4-FFF2-40B4-BE49-F238E27FC236}">
                  <a16:creationId xmlns:a16="http://schemas.microsoft.com/office/drawing/2014/main" id="{D5E1D414-29DB-4EF6-8DF2-B6AE5558595C}"/>
                </a:ext>
              </a:extLst>
            </p:cNvPr>
            <p:cNvCxnSpPr/>
            <p:nvPr/>
          </p:nvCxnSpPr>
          <p:spPr>
            <a:xfrm>
              <a:off x="8743950" y="4349065"/>
              <a:ext cx="1571625" cy="0"/>
            </a:xfrm>
            <a:prstGeom prst="line">
              <a:avLst/>
            </a:prstGeom>
            <a:ln w="38100"/>
          </p:spPr>
          <p:style>
            <a:lnRef idx="3">
              <a:schemeClr val="accent2"/>
            </a:lnRef>
            <a:fillRef idx="0">
              <a:schemeClr val="accent2"/>
            </a:fillRef>
            <a:effectRef idx="2">
              <a:schemeClr val="accent2"/>
            </a:effectRef>
            <a:fontRef idx="minor">
              <a:schemeClr val="tx1"/>
            </a:fontRef>
          </p:style>
        </p:cxnSp>
        <p:grpSp>
          <p:nvGrpSpPr>
            <p:cNvPr id="216" name="Group 215">
              <a:extLst>
                <a:ext uri="{FF2B5EF4-FFF2-40B4-BE49-F238E27FC236}">
                  <a16:creationId xmlns:a16="http://schemas.microsoft.com/office/drawing/2014/main" id="{6D0D5AE1-7CAC-44DC-A756-18398A6857B3}"/>
                </a:ext>
              </a:extLst>
            </p:cNvPr>
            <p:cNvGrpSpPr/>
            <p:nvPr/>
          </p:nvGrpSpPr>
          <p:grpSpPr>
            <a:xfrm>
              <a:off x="3488590" y="3577540"/>
              <a:ext cx="6245960" cy="1063035"/>
              <a:chOff x="3488590" y="3577540"/>
              <a:chExt cx="6245960" cy="1063035"/>
            </a:xfrm>
          </p:grpSpPr>
          <p:cxnSp>
            <p:nvCxnSpPr>
              <p:cNvPr id="202" name="Straight Connector 201">
                <a:extLst>
                  <a:ext uri="{FF2B5EF4-FFF2-40B4-BE49-F238E27FC236}">
                    <a16:creationId xmlns:a16="http://schemas.microsoft.com/office/drawing/2014/main" id="{2AD23759-0579-475E-B39B-CCC8CBB16439}"/>
                  </a:ext>
                </a:extLst>
              </p:cNvPr>
              <p:cNvCxnSpPr>
                <a:cxnSpLocks/>
              </p:cNvCxnSpPr>
              <p:nvPr/>
            </p:nvCxnSpPr>
            <p:spPr>
              <a:xfrm>
                <a:off x="3524251" y="3577540"/>
                <a:ext cx="0" cy="24204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09" name="Straight Connector 208">
                <a:extLst>
                  <a:ext uri="{FF2B5EF4-FFF2-40B4-BE49-F238E27FC236}">
                    <a16:creationId xmlns:a16="http://schemas.microsoft.com/office/drawing/2014/main" id="{3B2EA668-7556-4E76-B600-6B44CF4E9226}"/>
                  </a:ext>
                </a:extLst>
              </p:cNvPr>
              <p:cNvCxnSpPr/>
              <p:nvPr/>
            </p:nvCxnSpPr>
            <p:spPr>
              <a:xfrm>
                <a:off x="3488590" y="3819580"/>
                <a:ext cx="2474060"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11" name="Straight Connector 210">
                <a:extLst>
                  <a:ext uri="{FF2B5EF4-FFF2-40B4-BE49-F238E27FC236}">
                    <a16:creationId xmlns:a16="http://schemas.microsoft.com/office/drawing/2014/main" id="{0FAF0C52-BFAA-4D41-AE4D-44FADC1871A3}"/>
                  </a:ext>
                </a:extLst>
              </p:cNvPr>
              <p:cNvCxnSpPr/>
              <p:nvPr/>
            </p:nvCxnSpPr>
            <p:spPr>
              <a:xfrm>
                <a:off x="5962650" y="3819580"/>
                <a:ext cx="0" cy="820995"/>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13" name="Straight Connector 212">
                <a:extLst>
                  <a:ext uri="{FF2B5EF4-FFF2-40B4-BE49-F238E27FC236}">
                    <a16:creationId xmlns:a16="http://schemas.microsoft.com/office/drawing/2014/main" id="{B368A1C2-67BF-42A3-B42C-5D4E6B982AE8}"/>
                  </a:ext>
                </a:extLst>
              </p:cNvPr>
              <p:cNvCxnSpPr/>
              <p:nvPr/>
            </p:nvCxnSpPr>
            <p:spPr>
              <a:xfrm>
                <a:off x="5962650" y="4640575"/>
                <a:ext cx="3771900"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15" name="Straight Connector 214">
                <a:extLst>
                  <a:ext uri="{FF2B5EF4-FFF2-40B4-BE49-F238E27FC236}">
                    <a16:creationId xmlns:a16="http://schemas.microsoft.com/office/drawing/2014/main" id="{51578F0D-386C-44FA-9B90-6BA17AC347D9}"/>
                  </a:ext>
                </a:extLst>
              </p:cNvPr>
              <p:cNvCxnSpPr/>
              <p:nvPr/>
            </p:nvCxnSpPr>
            <p:spPr>
              <a:xfrm flipV="1">
                <a:off x="9725025" y="4349065"/>
                <a:ext cx="0" cy="291510"/>
              </a:xfrm>
              <a:prstGeom prst="line">
                <a:avLst/>
              </a:prstGeom>
              <a:ln w="28575"/>
            </p:spPr>
            <p:style>
              <a:lnRef idx="1">
                <a:schemeClr val="accent2"/>
              </a:lnRef>
              <a:fillRef idx="0">
                <a:schemeClr val="accent2"/>
              </a:fillRef>
              <a:effectRef idx="0">
                <a:schemeClr val="accent2"/>
              </a:effectRef>
              <a:fontRef idx="minor">
                <a:schemeClr val="tx1"/>
              </a:fontRef>
            </p:style>
          </p:cxnSp>
        </p:grpSp>
      </p:grpSp>
    </p:spTree>
    <p:extLst>
      <p:ext uri="{BB962C8B-B14F-4D97-AF65-F5344CB8AC3E}">
        <p14:creationId xmlns:p14="http://schemas.microsoft.com/office/powerpoint/2010/main" val="3080713225"/>
      </p:ext>
    </p:extLst>
  </p:cSld>
  <p:clrMapOvr>
    <a:masterClrMapping/>
  </p:clrMapOvr>
  <p:transition spd="med">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Phần cứng</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Yêu cầu về phần cứng</a:t>
            </a:r>
            <a:endParaRPr lang="vi-VN" sz="2800" b="1">
              <a:effectLst/>
              <a:latin typeface="Times New Roman" panose="02020603050405020304" pitchFamily="18" charset="0"/>
              <a:ea typeface="Times New Roman" panose="02020603050405020304" pitchFamily="18" charset="0"/>
            </a:endParaRPr>
          </a:p>
        </p:txBody>
      </p:sp>
      <p:pic>
        <p:nvPicPr>
          <p:cNvPr id="46" name="Picture 45" descr="Tanix TX3 Android 9.0 TV BOX Amlogic S905X3 H.265 8K Netflix HDR 2.4G/5GHz  Dual Wifi BT 4.2 Ô Thông Minh Truyền Thông Người Chơi Set Top Box|Set-top  Boxes| - AliExpress">
            <a:extLst>
              <a:ext uri="{FF2B5EF4-FFF2-40B4-BE49-F238E27FC236}">
                <a16:creationId xmlns:a16="http://schemas.microsoft.com/office/drawing/2014/main" id="{A076EE8A-2DC9-4E3D-935B-C1721A5F3B9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9320" y="2112522"/>
            <a:ext cx="4048760" cy="3381375"/>
          </a:xfrm>
          <a:prstGeom prst="rect">
            <a:avLst/>
          </a:prstGeom>
          <a:noFill/>
          <a:ln>
            <a:noFill/>
          </a:ln>
        </p:spPr>
      </p:pic>
      <p:sp>
        <p:nvSpPr>
          <p:cNvPr id="47" name="TextBox 46">
            <a:extLst>
              <a:ext uri="{FF2B5EF4-FFF2-40B4-BE49-F238E27FC236}">
                <a16:creationId xmlns:a16="http://schemas.microsoft.com/office/drawing/2014/main" id="{79D36075-6B76-4E65-8F98-56D593933771}"/>
              </a:ext>
            </a:extLst>
          </p:cNvPr>
          <p:cNvSpPr txBox="1"/>
          <p:nvPr/>
        </p:nvSpPr>
        <p:spPr>
          <a:xfrm>
            <a:off x="5286375" y="2143012"/>
            <a:ext cx="6096000" cy="2643288"/>
          </a:xfrm>
          <a:prstGeom prst="rect">
            <a:avLst/>
          </a:prstGeom>
          <a:noFill/>
        </p:spPr>
        <p:txBody>
          <a:bodyPr wrap="square">
            <a:spAutoFit/>
          </a:bodyPr>
          <a:lstStyle/>
          <a:p>
            <a:pPr marL="342900" marR="0" lvl="0" indent="-342900" algn="just">
              <a:lnSpc>
                <a:spcPct val="110000"/>
              </a:lnSpc>
              <a:spcBef>
                <a:spcPts val="300"/>
              </a:spcBef>
              <a:spcAft>
                <a:spcPts val="0"/>
              </a:spcAft>
              <a:buFont typeface="Times New Roman" panose="02020603050405020304" pitchFamily="18" charset="0"/>
              <a:buChar char="-"/>
            </a:pPr>
            <a:r>
              <a:rPr lang="en-US" sz="2000" b="1">
                <a:solidFill>
                  <a:srgbClr val="000000"/>
                </a:solidFill>
                <a:effectLst/>
                <a:latin typeface="Times New Roman" panose="02020603050405020304" pitchFamily="18" charset="0"/>
                <a:ea typeface="Calibri" panose="020F0502020204030204" pitchFamily="34" charset="0"/>
              </a:rPr>
              <a:t>Bộ điều khiển trung tâm</a:t>
            </a:r>
            <a:r>
              <a:rPr lang="en-US" sz="2000">
                <a:solidFill>
                  <a:srgbClr val="000000"/>
                </a:solidFill>
                <a:effectLst/>
                <a:latin typeface="Times New Roman" panose="02020603050405020304" pitchFamily="18" charset="0"/>
                <a:ea typeface="Calibri" panose="020F0502020204030204" pitchFamily="34" charset="0"/>
              </a:rPr>
              <a:t>: là một máy tính bình thường, cấu hình không cần quá mạnh. </a:t>
            </a:r>
            <a:r>
              <a:rPr lang="en-US" i="1">
                <a:solidFill>
                  <a:srgbClr val="000000"/>
                </a:solidFill>
                <a:effectLst/>
                <a:latin typeface="Times New Roman" panose="02020603050405020304" pitchFamily="18" charset="0"/>
                <a:ea typeface="Calibri" panose="020F0502020204030204" pitchFamily="34" charset="0"/>
              </a:rPr>
              <a:t>Ở đây, TX3 là bộ có chip Arm với </a:t>
            </a:r>
            <a:r>
              <a:rPr lang="en-US" b="1" i="1">
                <a:solidFill>
                  <a:srgbClr val="000000"/>
                </a:solidFill>
                <a:effectLst/>
                <a:latin typeface="Times New Roman" panose="02020603050405020304" pitchFamily="18" charset="0"/>
                <a:ea typeface="Calibri" panose="020F0502020204030204" pitchFamily="34" charset="0"/>
              </a:rPr>
              <a:t>CPU 2.1GHz, ram 4GB</a:t>
            </a:r>
            <a:r>
              <a:rPr lang="en-US" i="1">
                <a:solidFill>
                  <a:srgbClr val="000000"/>
                </a:solidFill>
                <a:effectLst/>
                <a:latin typeface="Times New Roman" panose="02020603050405020304" pitchFamily="18" charset="0"/>
                <a:ea typeface="Calibri" panose="020F0502020204030204" pitchFamily="34" charset="0"/>
              </a:rPr>
              <a:t>, bộ nhớ trong 16-32GB, được cài hệ điều hành Armbian 20.09 Bionic.</a:t>
            </a:r>
            <a:endParaRPr lang="vi-VN" i="1">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Times New Roman" panose="02020603050405020304" pitchFamily="18" charset="0"/>
              <a:buChar char="-"/>
            </a:pPr>
            <a:r>
              <a:rPr lang="en-US" sz="2000" b="1">
                <a:solidFill>
                  <a:srgbClr val="000000"/>
                </a:solidFill>
                <a:effectLst/>
                <a:latin typeface="Times New Roman" panose="02020603050405020304" pitchFamily="18" charset="0"/>
                <a:ea typeface="Calibri" panose="020F0502020204030204" pitchFamily="34" charset="0"/>
              </a:rPr>
              <a:t>Camera</a:t>
            </a:r>
            <a:r>
              <a:rPr lang="en-US" sz="2000">
                <a:solidFill>
                  <a:srgbClr val="000000"/>
                </a:solidFill>
                <a:effectLst/>
                <a:latin typeface="Times New Roman" panose="02020603050405020304" pitchFamily="18" charset="0"/>
                <a:ea typeface="Calibri" panose="020F0502020204030204" pitchFamily="34" charset="0"/>
              </a:rPr>
              <a:t>: camera bình thường có trên thị trường, thậm chí cả cam của laptop. </a:t>
            </a:r>
            <a:r>
              <a:rPr lang="en-US" i="1">
                <a:solidFill>
                  <a:srgbClr val="000000"/>
                </a:solidFill>
                <a:latin typeface="Times New Roman" panose="02020603050405020304" pitchFamily="18" charset="0"/>
                <a:ea typeface="Calibri" panose="020F0502020204030204" pitchFamily="34" charset="0"/>
              </a:rPr>
              <a:t>(Cam gắn kèm laptop được sử dụng trong trường hợp quản lý nhân viên làm việc Online từ xa)</a:t>
            </a:r>
            <a:endParaRPr lang="vi-VN" sz="2000">
              <a:solidFill>
                <a:srgbClr val="000000"/>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743296730"/>
      </p:ext>
    </p:extLst>
  </p:cSld>
  <p:clrMapOvr>
    <a:masterClrMapping/>
  </p:clrMapOvr>
  <p:transition spd="med">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Phần cứng</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Thêm camera vào Home Assistant</a:t>
            </a:r>
            <a:endParaRPr lang="vi-VN" sz="2800" b="1">
              <a:effectLst/>
              <a:latin typeface="Times New Roman" panose="02020603050405020304" pitchFamily="18" charset="0"/>
              <a:ea typeface="Times New Roman" panose="02020603050405020304" pitchFamily="18" charset="0"/>
            </a:endParaRPr>
          </a:p>
        </p:txBody>
      </p:sp>
      <p:grpSp>
        <p:nvGrpSpPr>
          <p:cNvPr id="7" name="Group 6">
            <a:extLst>
              <a:ext uri="{FF2B5EF4-FFF2-40B4-BE49-F238E27FC236}">
                <a16:creationId xmlns:a16="http://schemas.microsoft.com/office/drawing/2014/main" id="{145F0F66-11C1-40AE-B36C-43197C34ADF6}"/>
              </a:ext>
            </a:extLst>
          </p:cNvPr>
          <p:cNvGrpSpPr/>
          <p:nvPr/>
        </p:nvGrpSpPr>
        <p:grpSpPr>
          <a:xfrm>
            <a:off x="723900" y="1744472"/>
            <a:ext cx="10816590" cy="2815057"/>
            <a:chOff x="3943350" y="1600883"/>
            <a:chExt cx="10816590" cy="2815057"/>
          </a:xfrm>
        </p:grpSpPr>
        <p:grpSp>
          <p:nvGrpSpPr>
            <p:cNvPr id="5" name="Group 4">
              <a:extLst>
                <a:ext uri="{FF2B5EF4-FFF2-40B4-BE49-F238E27FC236}">
                  <a16:creationId xmlns:a16="http://schemas.microsoft.com/office/drawing/2014/main" id="{8423C6AC-80DD-4D6C-8BD2-E64FC31BB1B6}"/>
                </a:ext>
              </a:extLst>
            </p:cNvPr>
            <p:cNvGrpSpPr/>
            <p:nvPr/>
          </p:nvGrpSpPr>
          <p:grpSpPr>
            <a:xfrm>
              <a:off x="5953210" y="1600883"/>
              <a:ext cx="5822349" cy="2024407"/>
              <a:chOff x="3476624" y="1924050"/>
              <a:chExt cx="5257801" cy="1828116"/>
            </a:xfrm>
          </p:grpSpPr>
          <p:sp>
            <p:nvSpPr>
              <p:cNvPr id="30" name="TextBox 29">
                <a:extLst>
                  <a:ext uri="{FF2B5EF4-FFF2-40B4-BE49-F238E27FC236}">
                    <a16:creationId xmlns:a16="http://schemas.microsoft.com/office/drawing/2014/main" id="{B648B274-583D-48A4-860D-31D3EA7E91BD}"/>
                  </a:ext>
                </a:extLst>
              </p:cNvPr>
              <p:cNvSpPr txBox="1"/>
              <p:nvPr/>
            </p:nvSpPr>
            <p:spPr>
              <a:xfrm>
                <a:off x="3476624" y="3105835"/>
                <a:ext cx="5257801"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Tích hợp Camera vào Home Assistant sử dụng giao thức RTSP</a:t>
                </a:r>
                <a:endParaRPr lang="vi-VN" sz="1800" i="1">
                  <a:solidFill>
                    <a:srgbClr val="404040"/>
                  </a:solidFill>
                  <a:effectLst/>
                  <a:latin typeface="Times New Roman" panose="02020603050405020304" pitchFamily="18" charset="0"/>
                  <a:ea typeface="Calibri" panose="020F0502020204030204" pitchFamily="34" charset="0"/>
                </a:endParaRPr>
              </a:p>
            </p:txBody>
          </p:sp>
          <p:grpSp>
            <p:nvGrpSpPr>
              <p:cNvPr id="4" name="Group 3">
                <a:extLst>
                  <a:ext uri="{FF2B5EF4-FFF2-40B4-BE49-F238E27FC236}">
                    <a16:creationId xmlns:a16="http://schemas.microsoft.com/office/drawing/2014/main" id="{5A1784F0-BBC1-4672-98C3-B9D4E9B1A92C}"/>
                  </a:ext>
                </a:extLst>
              </p:cNvPr>
              <p:cNvGrpSpPr/>
              <p:nvPr/>
            </p:nvGrpSpPr>
            <p:grpSpPr>
              <a:xfrm>
                <a:off x="3476625" y="1924050"/>
                <a:ext cx="5257800" cy="1197891"/>
                <a:chOff x="3476625" y="1924050"/>
                <a:chExt cx="5029200" cy="1197891"/>
              </a:xfrm>
            </p:grpSpPr>
            <p:pic>
              <p:nvPicPr>
                <p:cNvPr id="27" name="Picture 26">
                  <a:extLst>
                    <a:ext uri="{FF2B5EF4-FFF2-40B4-BE49-F238E27FC236}">
                      <a16:creationId xmlns:a16="http://schemas.microsoft.com/office/drawing/2014/main" id="{9B3E53E6-632D-4DAE-AF37-5A9C9D2A3A6C}"/>
                    </a:ext>
                  </a:extLst>
                </p:cNvPr>
                <p:cNvPicPr/>
                <p:nvPr/>
              </p:nvPicPr>
              <p:blipFill rotWithShape="1">
                <a:blip r:embed="rId4">
                  <a:extLst>
                    <a:ext uri="{BEBA8EAE-BF5A-486C-A8C5-ECC9F3942E4B}">
                      <a14:imgProps xmlns:a14="http://schemas.microsoft.com/office/drawing/2010/main">
                        <a14:imgLayer r:embed="rId5">
                          <a14:imgEffect>
                            <a14:brightnessContrast contrast="40000"/>
                          </a14:imgEffect>
                        </a14:imgLayer>
                      </a14:imgProps>
                    </a:ext>
                  </a:extLst>
                </a:blip>
                <a:srcRect l="4536" t="4644"/>
                <a:stretch/>
              </p:blipFill>
              <p:spPr bwMode="auto">
                <a:xfrm>
                  <a:off x="4053522" y="2138961"/>
                  <a:ext cx="4046855" cy="982980"/>
                </a:xfrm>
                <a:prstGeom prst="rect">
                  <a:avLst/>
                </a:prstGeom>
                <a:ln>
                  <a:noFill/>
                </a:ln>
                <a:extLst>
                  <a:ext uri="{53640926-AAD7-44D8-BBD7-CCE9431645EC}">
                    <a14:shadowObscured xmlns:a14="http://schemas.microsoft.com/office/drawing/2010/main"/>
                  </a:ext>
                </a:extLst>
              </p:spPr>
            </p:pic>
            <p:sp>
              <p:nvSpPr>
                <p:cNvPr id="3" name="Rectangle 2">
                  <a:extLst>
                    <a:ext uri="{FF2B5EF4-FFF2-40B4-BE49-F238E27FC236}">
                      <a16:creationId xmlns:a16="http://schemas.microsoft.com/office/drawing/2014/main" id="{64D7A09D-AE61-484E-A2CE-A0E209F3BA15}"/>
                    </a:ext>
                  </a:extLst>
                </p:cNvPr>
                <p:cNvSpPr/>
                <p:nvPr/>
              </p:nvSpPr>
              <p:spPr>
                <a:xfrm>
                  <a:off x="3476625" y="1924050"/>
                  <a:ext cx="5029200" cy="1114425"/>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vi-VN"/>
                </a:p>
              </p:txBody>
            </p:sp>
          </p:grpSp>
        </p:grpSp>
        <p:sp>
          <p:nvSpPr>
            <p:cNvPr id="34" name="TextBox 33">
              <a:extLst>
                <a:ext uri="{FF2B5EF4-FFF2-40B4-BE49-F238E27FC236}">
                  <a16:creationId xmlns:a16="http://schemas.microsoft.com/office/drawing/2014/main" id="{1D06B6B3-42A2-4E6A-89AD-B87AEB678A92}"/>
                </a:ext>
              </a:extLst>
            </p:cNvPr>
            <p:cNvSpPr txBox="1"/>
            <p:nvPr/>
          </p:nvSpPr>
          <p:spPr>
            <a:xfrm>
              <a:off x="3943350" y="3769609"/>
              <a:ext cx="10816590" cy="646331"/>
            </a:xfrm>
            <a:prstGeom prst="rect">
              <a:avLst/>
            </a:prstGeom>
            <a:noFill/>
          </p:spPr>
          <p:txBody>
            <a:bodyPr wrap="square">
              <a:spAutoFit/>
            </a:bodyPr>
            <a:lstStyle/>
            <a:p>
              <a:r>
                <a:rPr lang="en-US" sz="1800">
                  <a:effectLst/>
                  <a:latin typeface="Times New Roman" panose="02020603050405020304" pitchFamily="18" charset="0"/>
                  <a:ea typeface="Calibri" panose="020F0502020204030204" pitchFamily="34" charset="0"/>
                </a:rPr>
                <a:t>Giao thức</a:t>
              </a:r>
              <a:r>
                <a:rPr lang="en-US" sz="1800" b="1">
                  <a:effectLst/>
                  <a:latin typeface="Times New Roman" panose="02020603050405020304" pitchFamily="18" charset="0"/>
                  <a:ea typeface="Calibri" panose="020F0502020204030204" pitchFamily="34" charset="0"/>
                </a:rPr>
                <a:t> RTSP</a:t>
              </a:r>
              <a:r>
                <a:rPr lang="en-US" sz="1800">
                  <a:effectLst/>
                  <a:latin typeface="Times New Roman" panose="02020603050405020304" pitchFamily="18" charset="0"/>
                  <a:ea typeface="Calibri" panose="020F0502020204030204" pitchFamily="34" charset="0"/>
                </a:rPr>
                <a:t> (</a:t>
              </a:r>
              <a:r>
                <a:rPr lang="en-US" sz="1800" b="1">
                  <a:effectLst/>
                  <a:latin typeface="Times New Roman" panose="02020603050405020304" pitchFamily="18" charset="0"/>
                  <a:ea typeface="Calibri" panose="020F0502020204030204" pitchFamily="34" charset="0"/>
                </a:rPr>
                <a:t>R</a:t>
              </a:r>
              <a:r>
                <a:rPr lang="en-US" sz="1800">
                  <a:effectLst/>
                  <a:latin typeface="Times New Roman" panose="02020603050405020304" pitchFamily="18" charset="0"/>
                  <a:ea typeface="Calibri" panose="020F0502020204030204" pitchFamily="34" charset="0"/>
                </a:rPr>
                <a:t>eal </a:t>
              </a:r>
              <a:r>
                <a:rPr lang="en-US" sz="1800" b="1">
                  <a:effectLst/>
                  <a:latin typeface="Times New Roman" panose="02020603050405020304" pitchFamily="18" charset="0"/>
                  <a:ea typeface="Calibri" panose="020F0502020204030204" pitchFamily="34" charset="0"/>
                </a:rPr>
                <a:t>T</a:t>
              </a:r>
              <a:r>
                <a:rPr lang="en-US" sz="1800">
                  <a:effectLst/>
                  <a:latin typeface="Times New Roman" panose="02020603050405020304" pitchFamily="18" charset="0"/>
                  <a:ea typeface="Calibri" panose="020F0502020204030204" pitchFamily="34" charset="0"/>
                </a:rPr>
                <a:t>ime </a:t>
              </a:r>
              <a:r>
                <a:rPr lang="en-US" sz="1800" b="1">
                  <a:effectLst/>
                  <a:latin typeface="Times New Roman" panose="02020603050405020304" pitchFamily="18" charset="0"/>
                  <a:ea typeface="Calibri" panose="020F0502020204030204" pitchFamily="34" charset="0"/>
                </a:rPr>
                <a:t>S</a:t>
              </a:r>
              <a:r>
                <a:rPr lang="en-US" sz="1800">
                  <a:effectLst/>
                  <a:latin typeface="Times New Roman" panose="02020603050405020304" pitchFamily="18" charset="0"/>
                  <a:ea typeface="Calibri" panose="020F0502020204030204" pitchFamily="34" charset="0"/>
                </a:rPr>
                <a:t>treaming </a:t>
              </a:r>
              <a:r>
                <a:rPr lang="en-US" sz="1800" b="1">
                  <a:effectLst/>
                  <a:latin typeface="Times New Roman" panose="02020603050405020304" pitchFamily="18" charset="0"/>
                  <a:ea typeface="Calibri" panose="020F0502020204030204" pitchFamily="34" charset="0"/>
                </a:rPr>
                <a:t>P</a:t>
              </a:r>
              <a:r>
                <a:rPr lang="en-US" sz="1800">
                  <a:effectLst/>
                  <a:latin typeface="Times New Roman" panose="02020603050405020304" pitchFamily="18" charset="0"/>
                  <a:ea typeface="Calibri" panose="020F0502020204030204" pitchFamily="34" charset="0"/>
                </a:rPr>
                <a:t>rotocol) – giao thức truyền tin thời gian thực là một giao thức điều khiển truyền thông mạng ở tầng ứng dụng để điều khiển máy chủ chứa các dữ liệu truyền tin đa phương tiện</a:t>
              </a:r>
              <a:endParaRPr lang="vi-VN"/>
            </a:p>
          </p:txBody>
        </p:sp>
      </p:grpSp>
    </p:spTree>
    <p:extLst>
      <p:ext uri="{BB962C8B-B14F-4D97-AF65-F5344CB8AC3E}">
        <p14:creationId xmlns:p14="http://schemas.microsoft.com/office/powerpoint/2010/main" val="997989777"/>
      </p:ext>
    </p:extLst>
  </p:cSld>
  <p:clrMapOvr>
    <a:masterClrMapping/>
  </p:clrMapOvr>
  <p:transition spd="med">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Phần cứng</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Thiết lập sensor để kiểm tra kết quả</a:t>
            </a:r>
            <a:endParaRPr lang="vi-VN" sz="2800" b="1">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DBF58956-70B4-4FB4-BCA3-DF18EE1F0036}"/>
              </a:ext>
            </a:extLst>
          </p:cNvPr>
          <p:cNvSpPr txBox="1"/>
          <p:nvPr/>
        </p:nvSpPr>
        <p:spPr>
          <a:xfrm>
            <a:off x="428625" y="1466850"/>
            <a:ext cx="11111864" cy="646331"/>
          </a:xfrm>
          <a:prstGeom prst="rect">
            <a:avLst/>
          </a:prstGeom>
          <a:noFill/>
        </p:spPr>
        <p:txBody>
          <a:bodyPr wrap="square" rtlCol="0">
            <a:spAutoFit/>
          </a:bodyPr>
          <a:lstStyle/>
          <a:p>
            <a:r>
              <a:rPr lang="en-US"/>
              <a:t>Trong Home Assistant, các thiết bị được lưu trữ trong các file yaml.</a:t>
            </a:r>
          </a:p>
          <a:p>
            <a:r>
              <a:rPr lang="en-US"/>
              <a:t>Ở đây, những cảm biến này là cảm biến ảo, được dùng để lấy thông tin từ Service xử lý ảnh</a:t>
            </a:r>
            <a:endParaRPr lang="vi-VN"/>
          </a:p>
        </p:txBody>
      </p:sp>
      <p:pic>
        <p:nvPicPr>
          <p:cNvPr id="18" name="Picture 17">
            <a:extLst>
              <a:ext uri="{FF2B5EF4-FFF2-40B4-BE49-F238E27FC236}">
                <a16:creationId xmlns:a16="http://schemas.microsoft.com/office/drawing/2014/main" id="{D6BEA5FE-5D82-466A-B79E-384C90ACF46D}"/>
              </a:ext>
            </a:extLst>
          </p:cNvPr>
          <p:cNvPicPr/>
          <p:nvPr/>
        </p:nvPicPr>
        <p:blipFill rotWithShape="1">
          <a:blip r:embed="rId4">
            <a:extLst>
              <a:ext uri="{28A0092B-C50C-407E-A947-70E740481C1C}">
                <a14:useLocalDpi xmlns:a14="http://schemas.microsoft.com/office/drawing/2010/main" val="0"/>
              </a:ext>
            </a:extLst>
          </a:blip>
          <a:srcRect t="5305" b="13278"/>
          <a:stretch/>
        </p:blipFill>
        <p:spPr bwMode="auto">
          <a:xfrm>
            <a:off x="428625" y="3518043"/>
            <a:ext cx="3123217" cy="1004116"/>
          </a:xfrm>
          <a:prstGeom prst="rect">
            <a:avLst/>
          </a:prstGeom>
          <a:noFill/>
          <a:ln>
            <a:solidFill>
              <a:schemeClr val="tx1"/>
            </a:solidFill>
          </a:ln>
        </p:spPr>
      </p:pic>
      <p:cxnSp>
        <p:nvCxnSpPr>
          <p:cNvPr id="11" name="Straight Connector 10">
            <a:extLst>
              <a:ext uri="{FF2B5EF4-FFF2-40B4-BE49-F238E27FC236}">
                <a16:creationId xmlns:a16="http://schemas.microsoft.com/office/drawing/2014/main" id="{D4B5FF48-9A46-49FF-A1E1-1F181D57C111}"/>
              </a:ext>
            </a:extLst>
          </p:cNvPr>
          <p:cNvCxnSpPr>
            <a:stCxn id="18" idx="3"/>
            <a:endCxn id="8" idx="1"/>
          </p:cNvCxnSpPr>
          <p:nvPr/>
        </p:nvCxnSpPr>
        <p:spPr>
          <a:xfrm flipV="1">
            <a:off x="3551842" y="3031411"/>
            <a:ext cx="1036718" cy="98869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F99116C-C38B-4D78-A64A-C088FAFC32A9}"/>
              </a:ext>
            </a:extLst>
          </p:cNvPr>
          <p:cNvCxnSpPr>
            <a:stCxn id="18" idx="3"/>
            <a:endCxn id="6" idx="1"/>
          </p:cNvCxnSpPr>
          <p:nvPr/>
        </p:nvCxnSpPr>
        <p:spPr>
          <a:xfrm>
            <a:off x="3551842" y="4020101"/>
            <a:ext cx="1036718" cy="1053584"/>
          </a:xfrm>
          <a:prstGeom prst="line">
            <a:avLst/>
          </a:prstGeom>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C56D19EE-6B37-4784-92A2-70C7343F2840}"/>
              </a:ext>
            </a:extLst>
          </p:cNvPr>
          <p:cNvGrpSpPr/>
          <p:nvPr/>
        </p:nvGrpSpPr>
        <p:grpSpPr>
          <a:xfrm>
            <a:off x="4588560" y="2229401"/>
            <a:ext cx="7515878" cy="4423662"/>
            <a:chOff x="4588560" y="2229401"/>
            <a:chExt cx="7515878" cy="4423662"/>
          </a:xfrm>
        </p:grpSpPr>
        <p:sp>
          <p:nvSpPr>
            <p:cNvPr id="16" name="Left Brace 15">
              <a:extLst>
                <a:ext uri="{FF2B5EF4-FFF2-40B4-BE49-F238E27FC236}">
                  <a16:creationId xmlns:a16="http://schemas.microsoft.com/office/drawing/2014/main" id="{421EFB46-DF63-47EC-9EF2-E19E1025A2CF}"/>
                </a:ext>
              </a:extLst>
            </p:cNvPr>
            <p:cNvSpPr/>
            <p:nvPr/>
          </p:nvSpPr>
          <p:spPr>
            <a:xfrm>
              <a:off x="7372350" y="2229401"/>
              <a:ext cx="143828" cy="17907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4" name="Left Brace 23">
              <a:extLst>
                <a:ext uri="{FF2B5EF4-FFF2-40B4-BE49-F238E27FC236}">
                  <a16:creationId xmlns:a16="http://schemas.microsoft.com/office/drawing/2014/main" id="{65A0B5DE-32EC-4BEA-999D-13076D944469}"/>
                </a:ext>
              </a:extLst>
            </p:cNvPr>
            <p:cNvSpPr/>
            <p:nvPr/>
          </p:nvSpPr>
          <p:spPr>
            <a:xfrm>
              <a:off x="7362620" y="4178335"/>
              <a:ext cx="143828" cy="17907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nvGrpSpPr>
            <p:cNvPr id="19" name="Group 18">
              <a:extLst>
                <a:ext uri="{FF2B5EF4-FFF2-40B4-BE49-F238E27FC236}">
                  <a16:creationId xmlns:a16="http://schemas.microsoft.com/office/drawing/2014/main" id="{36DED229-F1BA-40F3-9E91-BC2041C4898B}"/>
                </a:ext>
              </a:extLst>
            </p:cNvPr>
            <p:cNvGrpSpPr/>
            <p:nvPr/>
          </p:nvGrpSpPr>
          <p:grpSpPr>
            <a:xfrm>
              <a:off x="4588560" y="2229401"/>
              <a:ext cx="7515878" cy="4423662"/>
              <a:chOff x="4588560" y="2229401"/>
              <a:chExt cx="7515878" cy="4423662"/>
            </a:xfrm>
          </p:grpSpPr>
          <p:grpSp>
            <p:nvGrpSpPr>
              <p:cNvPr id="9" name="Group 8">
                <a:extLst>
                  <a:ext uri="{FF2B5EF4-FFF2-40B4-BE49-F238E27FC236}">
                    <a16:creationId xmlns:a16="http://schemas.microsoft.com/office/drawing/2014/main" id="{6F23E53D-CE47-40A4-A307-2005491C3BE6}"/>
                  </a:ext>
                </a:extLst>
              </p:cNvPr>
              <p:cNvGrpSpPr/>
              <p:nvPr/>
            </p:nvGrpSpPr>
            <p:grpSpPr>
              <a:xfrm>
                <a:off x="4588560" y="2229401"/>
                <a:ext cx="7515878" cy="3848100"/>
                <a:chOff x="1030319" y="2296371"/>
                <a:chExt cx="9912720" cy="3848100"/>
              </a:xfrm>
            </p:grpSpPr>
            <p:pic>
              <p:nvPicPr>
                <p:cNvPr id="13" name="Picture 12">
                  <a:extLst>
                    <a:ext uri="{FF2B5EF4-FFF2-40B4-BE49-F238E27FC236}">
                      <a16:creationId xmlns:a16="http://schemas.microsoft.com/office/drawing/2014/main" id="{636071A3-36D0-4369-9CDE-0CAAD3C8997F}"/>
                    </a:ext>
                  </a:extLst>
                </p:cNvPr>
                <p:cNvPicPr/>
                <p:nvPr/>
              </p:nvPicPr>
              <p:blipFill>
                <a:blip r:embed="rId5"/>
                <a:stretch>
                  <a:fillRect/>
                </a:stretch>
              </p:blipFill>
              <p:spPr>
                <a:xfrm>
                  <a:off x="5015664" y="2296371"/>
                  <a:ext cx="5927375" cy="3848100"/>
                </a:xfrm>
                <a:prstGeom prst="rect">
                  <a:avLst/>
                </a:prstGeom>
                <a:ln>
                  <a:solidFill>
                    <a:schemeClr val="tx1"/>
                  </a:solidFill>
                </a:ln>
              </p:spPr>
            </p:pic>
            <p:sp>
              <p:nvSpPr>
                <p:cNvPr id="6" name="TextBox 5">
                  <a:extLst>
                    <a:ext uri="{FF2B5EF4-FFF2-40B4-BE49-F238E27FC236}">
                      <a16:creationId xmlns:a16="http://schemas.microsoft.com/office/drawing/2014/main" id="{60532253-6AAD-4C17-87D8-93E6F0A6238A}"/>
                    </a:ext>
                  </a:extLst>
                </p:cNvPr>
                <p:cNvSpPr txBox="1"/>
                <p:nvPr/>
              </p:nvSpPr>
              <p:spPr>
                <a:xfrm>
                  <a:off x="1030319" y="4955989"/>
                  <a:ext cx="3495675" cy="369332"/>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a:t>Cảm biến thời gian xử lý nhận diện</a:t>
                  </a:r>
                  <a:endParaRPr lang="vi-VN"/>
                </a:p>
              </p:txBody>
            </p:sp>
            <p:sp>
              <p:nvSpPr>
                <p:cNvPr id="8" name="TextBox 7">
                  <a:extLst>
                    <a:ext uri="{FF2B5EF4-FFF2-40B4-BE49-F238E27FC236}">
                      <a16:creationId xmlns:a16="http://schemas.microsoft.com/office/drawing/2014/main" id="{88D4767E-5AF5-467D-B0C5-D3182268EF39}"/>
                    </a:ext>
                  </a:extLst>
                </p:cNvPr>
                <p:cNvSpPr txBox="1"/>
                <p:nvPr/>
              </p:nvSpPr>
              <p:spPr>
                <a:xfrm>
                  <a:off x="1030319" y="2913715"/>
                  <a:ext cx="3495675" cy="369332"/>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a:t>Cảm biến giá trị kết quả nhận diện</a:t>
                  </a:r>
                  <a:endParaRPr lang="vi-VN"/>
                </a:p>
              </p:txBody>
            </p:sp>
          </p:grpSp>
          <p:sp>
            <p:nvSpPr>
              <p:cNvPr id="17" name="Rectangle 16">
                <a:extLst>
                  <a:ext uri="{FF2B5EF4-FFF2-40B4-BE49-F238E27FC236}">
                    <a16:creationId xmlns:a16="http://schemas.microsoft.com/office/drawing/2014/main" id="{C0860F44-DFFD-4B49-97ED-DA32E8FF9693}"/>
                  </a:ext>
                </a:extLst>
              </p:cNvPr>
              <p:cNvSpPr/>
              <p:nvPr/>
            </p:nvSpPr>
            <p:spPr>
              <a:xfrm>
                <a:off x="4588560" y="6315075"/>
                <a:ext cx="7515878" cy="337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Home Assistant</a:t>
                </a:r>
                <a:endParaRPr lang="vi-VN"/>
              </a:p>
            </p:txBody>
          </p:sp>
        </p:grpSp>
      </p:grpSp>
    </p:spTree>
    <p:extLst>
      <p:ext uri="{BB962C8B-B14F-4D97-AF65-F5344CB8AC3E}">
        <p14:creationId xmlns:p14="http://schemas.microsoft.com/office/powerpoint/2010/main" val="303431201"/>
      </p:ext>
    </p:extLst>
  </p:cSld>
  <p:clrMapOvr>
    <a:masterClrMapping/>
  </p:clrMapOvr>
  <p:transition spd="med">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grpSp>
        <p:nvGrpSpPr>
          <p:cNvPr id="2" name="Group 1">
            <a:extLst>
              <a:ext uri="{FF2B5EF4-FFF2-40B4-BE49-F238E27FC236}">
                <a16:creationId xmlns:a16="http://schemas.microsoft.com/office/drawing/2014/main" id="{D3C75EFE-45DE-4842-826A-3FFA44C9D41E}"/>
              </a:ext>
            </a:extLst>
          </p:cNvPr>
          <p:cNvGrpSpPr/>
          <p:nvPr/>
        </p:nvGrpSpPr>
        <p:grpSpPr>
          <a:xfrm>
            <a:off x="540205" y="890990"/>
            <a:ext cx="3144028" cy="500295"/>
            <a:chOff x="815413" y="1221973"/>
            <a:chExt cx="3072341" cy="1317041"/>
          </a:xfrm>
        </p:grpSpPr>
        <p:sp>
          <p:nvSpPr>
            <p:cNvPr id="196" name="Google Shape;196;p30"/>
            <p:cNvSpPr/>
            <p:nvPr/>
          </p:nvSpPr>
          <p:spPr>
            <a:xfrm>
              <a:off x="815413" y="1221973"/>
              <a:ext cx="3072341" cy="1317041"/>
            </a:xfrm>
            <a:prstGeom prst="rect">
              <a:avLst/>
            </a:prstGeom>
            <a:solidFill>
              <a:schemeClr val="accent2"/>
            </a:solidFill>
            <a:ln>
              <a:noFill/>
            </a:ln>
          </p:spPr>
          <p:txBody>
            <a:bodyPr spcFirstLastPara="1" wrap="square" lIns="0" tIns="0" rIns="0" bIns="0" anchor="t" anchorCtr="0">
              <a:noAutofit/>
            </a:bodyPr>
            <a:lstStyle/>
            <a:p>
              <a:pPr algn="ctr"/>
              <a:endParaRPr sz="2800">
                <a:solidFill>
                  <a:srgbClr val="000000"/>
                </a:solidFill>
                <a:latin typeface="Gill Sans"/>
                <a:ea typeface="Gill Sans"/>
                <a:cs typeface="Gill Sans"/>
                <a:sym typeface="Gill Sans"/>
              </a:endParaRPr>
            </a:p>
          </p:txBody>
        </p:sp>
        <p:sp>
          <p:nvSpPr>
            <p:cNvPr id="197" name="Google Shape;197;p30"/>
            <p:cNvSpPr/>
            <p:nvPr/>
          </p:nvSpPr>
          <p:spPr>
            <a:xfrm>
              <a:off x="815413" y="1221973"/>
              <a:ext cx="3072341" cy="1317041"/>
            </a:xfrm>
            <a:prstGeom prst="rect">
              <a:avLst/>
            </a:prstGeom>
            <a:noFill/>
            <a:ln>
              <a:noFill/>
            </a:ln>
          </p:spPr>
          <p:txBody>
            <a:bodyPr spcFirstLastPara="1" wrap="square" lIns="0" tIns="0" rIns="0" bIns="0" anchor="ctr" anchorCtr="0">
              <a:noAutofit/>
            </a:bodyPr>
            <a:lstStyle/>
            <a:p>
              <a:pPr algn="ctr">
                <a:lnSpc>
                  <a:spcPct val="125000"/>
                </a:lnSpc>
              </a:pPr>
              <a:r>
                <a:rPr lang="en-US" sz="2667" b="1" err="1">
                  <a:solidFill>
                    <a:srgbClr val="FFFFFF"/>
                  </a:solidFill>
                  <a:latin typeface="Lato Black"/>
                  <a:ea typeface="Lato Black"/>
                  <a:cs typeface="Lato Black"/>
                  <a:sym typeface="Lato Black"/>
                </a:rPr>
                <a:t>Vấn</a:t>
              </a:r>
              <a:r>
                <a:rPr lang="en-US" sz="2667" b="1">
                  <a:solidFill>
                    <a:srgbClr val="FFFFFF"/>
                  </a:solidFill>
                  <a:latin typeface="Lato Black"/>
                  <a:ea typeface="Lato Black"/>
                  <a:cs typeface="Lato Black"/>
                  <a:sym typeface="Lato Black"/>
                </a:rPr>
                <a:t> </a:t>
              </a:r>
              <a:r>
                <a:rPr lang="en-US" sz="2667" b="1" err="1">
                  <a:solidFill>
                    <a:srgbClr val="FFFFFF"/>
                  </a:solidFill>
                  <a:latin typeface="Lato Black"/>
                  <a:ea typeface="Lato Black"/>
                  <a:cs typeface="Lato Black"/>
                  <a:sym typeface="Lato Black"/>
                </a:rPr>
                <a:t>đề</a:t>
              </a:r>
              <a:r>
                <a:rPr lang="en-US" sz="2667" b="1">
                  <a:solidFill>
                    <a:srgbClr val="FFFFFF"/>
                  </a:solidFill>
                  <a:latin typeface="Lato Black"/>
                  <a:ea typeface="Lato Black"/>
                  <a:cs typeface="Lato Black"/>
                  <a:sym typeface="Lato Black"/>
                </a:rPr>
                <a:t> </a:t>
              </a:r>
              <a:r>
                <a:rPr lang="en-US" sz="2667" b="1" err="1">
                  <a:solidFill>
                    <a:srgbClr val="FFFFFF"/>
                  </a:solidFill>
                  <a:latin typeface="Lato Black"/>
                  <a:ea typeface="Lato Black"/>
                  <a:cs typeface="Lato Black"/>
                  <a:sym typeface="Lato Black"/>
                </a:rPr>
                <a:t>đặt</a:t>
              </a:r>
              <a:r>
                <a:rPr lang="en-US" sz="2667" b="1">
                  <a:solidFill>
                    <a:srgbClr val="FFFFFF"/>
                  </a:solidFill>
                  <a:latin typeface="Lato Black"/>
                  <a:ea typeface="Lato Black"/>
                  <a:cs typeface="Lato Black"/>
                  <a:sym typeface="Lato Black"/>
                </a:rPr>
                <a:t> ra</a:t>
              </a:r>
              <a:endParaRPr sz="2400"/>
            </a:p>
          </p:txBody>
        </p:sp>
      </p:grpSp>
      <p:sp>
        <p:nvSpPr>
          <p:cNvPr id="198" name="Google Shape;198;p30"/>
          <p:cNvSpPr txBox="1">
            <a:spLocks noGrp="1"/>
          </p:cNvSpPr>
          <p:nvPr>
            <p:ph type="sldNum" idx="12"/>
          </p:nvPr>
        </p:nvSpPr>
        <p:spPr>
          <a:xfrm>
            <a:off x="10039031" y="6438312"/>
            <a:ext cx="406256" cy="277283"/>
          </a:xfrm>
          <a:prstGeom prst="rect">
            <a:avLst/>
          </a:prstGeom>
          <a:noFill/>
          <a:ln>
            <a:noFill/>
          </a:ln>
        </p:spPr>
        <p:txBody>
          <a:bodyPr spcFirstLastPara="1" vert="horz" wrap="square" lIns="121900" tIns="60933" rIns="121900" bIns="60933" rtlCol="0" anchor="ctr" anchorCtr="0">
            <a:noAutofit/>
          </a:bodyPr>
          <a:lstStyle/>
          <a:p>
            <a:fld id="{00000000-1234-1234-1234-123412341234}" type="slidenum">
              <a:rPr lang="en-US"/>
              <a:pPr/>
              <a:t>2</a:t>
            </a:fld>
            <a:endParaRPr/>
          </a:p>
        </p:txBody>
      </p:sp>
      <p:sp>
        <p:nvSpPr>
          <p:cNvPr id="200" name="Google Shape;200;p30"/>
          <p:cNvSpPr/>
          <p:nvPr/>
        </p:nvSpPr>
        <p:spPr>
          <a:xfrm>
            <a:off x="10608502" y="6438312"/>
            <a:ext cx="768085" cy="27728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 name="TextBox 2">
            <a:extLst>
              <a:ext uri="{FF2B5EF4-FFF2-40B4-BE49-F238E27FC236}">
                <a16:creationId xmlns:a16="http://schemas.microsoft.com/office/drawing/2014/main" id="{97ACB63E-82CE-4FB3-9A82-9C8B1A3B79B4}"/>
              </a:ext>
            </a:extLst>
          </p:cNvPr>
          <p:cNvSpPr txBox="1"/>
          <p:nvPr/>
        </p:nvSpPr>
        <p:spPr>
          <a:xfrm>
            <a:off x="4518734" y="639192"/>
            <a:ext cx="7452627" cy="2062103"/>
          </a:xfrm>
          <a:prstGeom prst="rect">
            <a:avLst/>
          </a:prstGeom>
          <a:noFill/>
        </p:spPr>
        <p:txBody>
          <a:bodyPr wrap="square" rtlCol="0">
            <a:spAutoFit/>
          </a:bodyPr>
          <a:lstStyle/>
          <a:p>
            <a:pPr marL="285750" indent="-285750">
              <a:buFont typeface="Arial" panose="020B0604020202020204" pitchFamily="34" charset="0"/>
              <a:buChar char="•"/>
            </a:pPr>
            <a:r>
              <a:rPr lang="en-US" sz="3200" err="1"/>
              <a:t>Dịch</a:t>
            </a:r>
            <a:r>
              <a:rPr lang="en-US" sz="3200"/>
              <a:t> Covid-19 </a:t>
            </a:r>
            <a:r>
              <a:rPr lang="en-US" sz="3200" err="1"/>
              <a:t>là</a:t>
            </a:r>
            <a:r>
              <a:rPr lang="en-US" sz="3200"/>
              <a:t> </a:t>
            </a:r>
            <a:r>
              <a:rPr lang="en-US" sz="3200" err="1"/>
              <a:t>đại</a:t>
            </a:r>
            <a:r>
              <a:rPr lang="en-US" sz="3200"/>
              <a:t> </a:t>
            </a:r>
            <a:r>
              <a:rPr lang="en-US" sz="3200" err="1"/>
              <a:t>dịch</a:t>
            </a:r>
            <a:r>
              <a:rPr lang="en-US" sz="3200"/>
              <a:t> </a:t>
            </a:r>
            <a:r>
              <a:rPr lang="en-US" sz="3200" err="1"/>
              <a:t>của</a:t>
            </a:r>
            <a:r>
              <a:rPr lang="en-US" sz="3200"/>
              <a:t> </a:t>
            </a:r>
            <a:r>
              <a:rPr lang="en-US" sz="3200" err="1"/>
              <a:t>toàn</a:t>
            </a:r>
            <a:r>
              <a:rPr lang="en-US" sz="3200"/>
              <a:t> </a:t>
            </a:r>
            <a:r>
              <a:rPr lang="en-US" sz="3200" err="1"/>
              <a:t>cầu</a:t>
            </a:r>
            <a:endParaRPr lang="en-US" sz="3200"/>
          </a:p>
          <a:p>
            <a:pPr marL="285750" indent="-285750">
              <a:buFont typeface="Arial" panose="020B0604020202020204" pitchFamily="34" charset="0"/>
              <a:buChar char="•"/>
            </a:pPr>
            <a:r>
              <a:rPr lang="en-US" sz="3200" err="1"/>
              <a:t>Việc</a:t>
            </a:r>
            <a:r>
              <a:rPr lang="en-US" sz="3200"/>
              <a:t> </a:t>
            </a:r>
            <a:r>
              <a:rPr lang="en-US" sz="3200" err="1"/>
              <a:t>cách</a:t>
            </a:r>
            <a:r>
              <a:rPr lang="en-US" sz="3200"/>
              <a:t> </a:t>
            </a:r>
            <a:r>
              <a:rPr lang="en-US" sz="3200" err="1"/>
              <a:t>ly</a:t>
            </a:r>
            <a:r>
              <a:rPr lang="en-US" sz="3200"/>
              <a:t> </a:t>
            </a:r>
            <a:r>
              <a:rPr lang="en-US" sz="3200" err="1"/>
              <a:t>khiến</a:t>
            </a:r>
            <a:r>
              <a:rPr lang="en-US" sz="3200"/>
              <a:t> </a:t>
            </a:r>
            <a:r>
              <a:rPr lang="en-US" sz="3200" err="1"/>
              <a:t>cho</a:t>
            </a:r>
            <a:r>
              <a:rPr lang="en-US" sz="3200"/>
              <a:t> </a:t>
            </a:r>
            <a:r>
              <a:rPr lang="en-US" sz="3200" err="1"/>
              <a:t>kinh</a:t>
            </a:r>
            <a:r>
              <a:rPr lang="en-US" sz="3200"/>
              <a:t> </a:t>
            </a:r>
            <a:r>
              <a:rPr lang="en-US" sz="3200" err="1"/>
              <a:t>tế</a:t>
            </a:r>
            <a:r>
              <a:rPr lang="en-US" sz="3200"/>
              <a:t> </a:t>
            </a:r>
            <a:r>
              <a:rPr lang="en-US" sz="3200" err="1"/>
              <a:t>bị</a:t>
            </a:r>
            <a:r>
              <a:rPr lang="en-US" sz="3200"/>
              <a:t> </a:t>
            </a:r>
            <a:r>
              <a:rPr lang="en-US" sz="3200" err="1"/>
              <a:t>kìm</a:t>
            </a:r>
            <a:r>
              <a:rPr lang="en-US" sz="3200"/>
              <a:t> </a:t>
            </a:r>
            <a:r>
              <a:rPr lang="en-US" sz="3200" err="1"/>
              <a:t>hãm</a:t>
            </a:r>
            <a:endParaRPr lang="en-US" sz="3200"/>
          </a:p>
          <a:p>
            <a:pPr marL="285750" indent="-285750">
              <a:buFont typeface="Arial" panose="020B0604020202020204" pitchFamily="34" charset="0"/>
              <a:buChar char="•"/>
            </a:pPr>
            <a:r>
              <a:rPr lang="en-US" sz="3200" err="1"/>
              <a:t>Ảnh</a:t>
            </a:r>
            <a:r>
              <a:rPr lang="en-US" sz="3200"/>
              <a:t> </a:t>
            </a:r>
            <a:r>
              <a:rPr lang="en-US" sz="3200" err="1"/>
              <a:t>hưởng</a:t>
            </a:r>
            <a:r>
              <a:rPr lang="en-US" sz="3200"/>
              <a:t> </a:t>
            </a:r>
            <a:r>
              <a:rPr lang="en-US" sz="3200" err="1"/>
              <a:t>nghiêm</a:t>
            </a:r>
            <a:r>
              <a:rPr lang="en-US" sz="3200"/>
              <a:t> </a:t>
            </a:r>
            <a:r>
              <a:rPr lang="en-US" sz="3200" err="1"/>
              <a:t>trọng</a:t>
            </a:r>
            <a:r>
              <a:rPr lang="en-US" sz="3200"/>
              <a:t> </a:t>
            </a:r>
            <a:r>
              <a:rPr lang="en-US" sz="3200" err="1"/>
              <a:t>đến</a:t>
            </a:r>
            <a:r>
              <a:rPr lang="en-US" sz="3200"/>
              <a:t> </a:t>
            </a:r>
            <a:r>
              <a:rPr lang="en-US" sz="3200" err="1"/>
              <a:t>việc</a:t>
            </a:r>
            <a:r>
              <a:rPr lang="en-US" sz="3200"/>
              <a:t> </a:t>
            </a:r>
            <a:r>
              <a:rPr lang="en-US" sz="3200" err="1"/>
              <a:t>làm</a:t>
            </a:r>
            <a:r>
              <a:rPr lang="en-US" sz="3200"/>
              <a:t> </a:t>
            </a:r>
            <a:r>
              <a:rPr lang="en-US" sz="3200" err="1"/>
              <a:t>của</a:t>
            </a:r>
            <a:r>
              <a:rPr lang="en-US" sz="3200"/>
              <a:t> </a:t>
            </a:r>
            <a:r>
              <a:rPr lang="en-US" sz="3200" err="1"/>
              <a:t>người</a:t>
            </a:r>
            <a:r>
              <a:rPr lang="en-US" sz="3200"/>
              <a:t> </a:t>
            </a:r>
            <a:r>
              <a:rPr lang="en-US" sz="3200" err="1"/>
              <a:t>lao</a:t>
            </a:r>
            <a:r>
              <a:rPr lang="en-US" sz="3200"/>
              <a:t> </a:t>
            </a:r>
            <a:r>
              <a:rPr lang="en-US" sz="3200" err="1"/>
              <a:t>động</a:t>
            </a:r>
            <a:endParaRPr lang="en-US" sz="3200"/>
          </a:p>
        </p:txBody>
      </p:sp>
      <p:grpSp>
        <p:nvGrpSpPr>
          <p:cNvPr id="6" name="Group 5">
            <a:extLst>
              <a:ext uri="{FF2B5EF4-FFF2-40B4-BE49-F238E27FC236}">
                <a16:creationId xmlns:a16="http://schemas.microsoft.com/office/drawing/2014/main" id="{4C15890A-45D7-47A0-A2BB-725E52D6E59D}"/>
              </a:ext>
            </a:extLst>
          </p:cNvPr>
          <p:cNvGrpSpPr/>
          <p:nvPr/>
        </p:nvGrpSpPr>
        <p:grpSpPr>
          <a:xfrm>
            <a:off x="-42081" y="3131686"/>
            <a:ext cx="7452627" cy="7452627"/>
            <a:chOff x="-42081" y="3131686"/>
            <a:chExt cx="7452627" cy="7452627"/>
          </a:xfrm>
        </p:grpSpPr>
        <p:sp>
          <p:nvSpPr>
            <p:cNvPr id="11" name="Google Shape;363;p38">
              <a:extLst>
                <a:ext uri="{FF2B5EF4-FFF2-40B4-BE49-F238E27FC236}">
                  <a16:creationId xmlns:a16="http://schemas.microsoft.com/office/drawing/2014/main" id="{1525B5C8-B3D2-4BF4-9240-55D8F5341CA0}"/>
                </a:ext>
              </a:extLst>
            </p:cNvPr>
            <p:cNvSpPr/>
            <p:nvPr/>
          </p:nvSpPr>
          <p:spPr>
            <a:xfrm>
              <a:off x="-42081" y="3131686"/>
              <a:ext cx="7452627" cy="7452627"/>
            </a:xfrm>
            <a:prstGeom prst="flowChartDelay">
              <a:avLst/>
            </a:prstGeom>
            <a:gradFill>
              <a:gsLst>
                <a:gs pos="0">
                  <a:srgbClr val="505AAA">
                    <a:alpha val="81960"/>
                  </a:srgbClr>
                </a:gs>
                <a:gs pos="100000">
                  <a:srgbClr val="00AA78">
                    <a:alpha val="88627"/>
                  </a:srgbClr>
                </a:gs>
              </a:gsLst>
              <a:lin ang="3000000" scaled="0"/>
            </a:gra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5600"/>
                <a:buFont typeface="Gill Sans"/>
                <a:buNone/>
              </a:pPr>
              <a:endParaRPr sz="5600" b="0" i="0" u="none" strike="noStrike" cap="none">
                <a:solidFill>
                  <a:srgbClr val="000000"/>
                </a:solidFill>
                <a:latin typeface="Gill Sans"/>
                <a:ea typeface="Gill Sans"/>
                <a:cs typeface="Gill Sans"/>
                <a:sym typeface="Gill Sans"/>
              </a:endParaRPr>
            </a:p>
          </p:txBody>
        </p:sp>
        <p:sp>
          <p:nvSpPr>
            <p:cNvPr id="5" name="Rectangle 4">
              <a:extLst>
                <a:ext uri="{FF2B5EF4-FFF2-40B4-BE49-F238E27FC236}">
                  <a16:creationId xmlns:a16="http://schemas.microsoft.com/office/drawing/2014/main" id="{B6518E91-DE81-452A-B20B-3D803EC2655D}"/>
                </a:ext>
              </a:extLst>
            </p:cNvPr>
            <p:cNvSpPr/>
            <p:nvPr/>
          </p:nvSpPr>
          <p:spPr>
            <a:xfrm>
              <a:off x="314325" y="3571875"/>
              <a:ext cx="5076825" cy="2714625"/>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r>
                <a:rPr lang="en-US" sz="6600" err="1">
                  <a:solidFill>
                    <a:schemeClr val="bg1"/>
                  </a:solidFill>
                </a:rPr>
                <a:t>Vậy</a:t>
              </a:r>
              <a:r>
                <a:rPr lang="en-US" sz="6600">
                  <a:solidFill>
                    <a:schemeClr val="bg1"/>
                  </a:solidFill>
                </a:rPr>
                <a:t> </a:t>
              </a:r>
              <a:r>
                <a:rPr lang="en-US" sz="6600" err="1">
                  <a:solidFill>
                    <a:schemeClr val="bg1"/>
                  </a:solidFill>
                </a:rPr>
                <a:t>giải</a:t>
              </a:r>
              <a:r>
                <a:rPr lang="en-US" sz="6600">
                  <a:solidFill>
                    <a:schemeClr val="bg1"/>
                  </a:solidFill>
                </a:rPr>
                <a:t> </a:t>
              </a:r>
              <a:r>
                <a:rPr lang="en-US" sz="6600" err="1">
                  <a:solidFill>
                    <a:schemeClr val="bg1"/>
                  </a:solidFill>
                </a:rPr>
                <a:t>pháp</a:t>
              </a:r>
              <a:r>
                <a:rPr lang="en-US" sz="6600">
                  <a:solidFill>
                    <a:schemeClr val="bg1"/>
                  </a:solidFill>
                </a:rPr>
                <a:t> ở </a:t>
              </a:r>
              <a:r>
                <a:rPr lang="en-US" sz="6600" err="1">
                  <a:solidFill>
                    <a:schemeClr val="bg1"/>
                  </a:solidFill>
                </a:rPr>
                <a:t>đây</a:t>
              </a:r>
              <a:r>
                <a:rPr lang="en-US" sz="6600">
                  <a:solidFill>
                    <a:schemeClr val="bg1"/>
                  </a:solidFill>
                </a:rPr>
                <a:t> </a:t>
              </a:r>
              <a:r>
                <a:rPr lang="en-US" sz="6600" err="1">
                  <a:solidFill>
                    <a:schemeClr val="bg1"/>
                  </a:solidFill>
                </a:rPr>
                <a:t>là</a:t>
              </a:r>
              <a:r>
                <a:rPr lang="en-US" sz="6600">
                  <a:solidFill>
                    <a:schemeClr val="bg1"/>
                  </a:solidFill>
                </a:rPr>
                <a:t> </a:t>
              </a:r>
              <a:r>
                <a:rPr lang="en-US" sz="6600" err="1">
                  <a:solidFill>
                    <a:schemeClr val="bg1"/>
                  </a:solidFill>
                </a:rPr>
                <a:t>gì</a:t>
              </a:r>
              <a:r>
                <a:rPr lang="en-US" sz="6600">
                  <a:solidFill>
                    <a:schemeClr val="bg1"/>
                  </a:solidFill>
                </a:rPr>
                <a:t>?</a:t>
              </a:r>
              <a:endParaRPr lang="vi-VN" sz="6600">
                <a:solidFill>
                  <a:schemeClr val="bg1"/>
                </a:solidFill>
              </a:endParaRPr>
            </a:p>
          </p:txBody>
        </p:sp>
      </p:grpSp>
    </p:spTree>
  </p:cSld>
  <p:clrMapOvr>
    <a:masterClrMapping/>
  </p:clrMapOvr>
  <p:transition spd="med">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5"/>
          <p:cNvSpPr txBox="1">
            <a:spLocks noGrp="1"/>
          </p:cNvSpPr>
          <p:nvPr>
            <p:ph type="body" idx="1"/>
          </p:nvPr>
        </p:nvSpPr>
        <p:spPr>
          <a:xfrm>
            <a:off x="897077" y="1220755"/>
            <a:ext cx="10452100" cy="218692"/>
          </a:xfrm>
          <a:prstGeom prst="rect">
            <a:avLst/>
          </a:prstGeom>
          <a:noFill/>
          <a:ln>
            <a:noFill/>
          </a:ln>
        </p:spPr>
        <p:txBody>
          <a:bodyPr spcFirstLastPara="1" vert="horz" wrap="square" lIns="25400" tIns="25400" rIns="25400" bIns="25400" rtlCol="0" anchor="ctr" anchorCtr="0">
            <a:noAutofit/>
          </a:bodyPr>
          <a:lstStyle/>
          <a:p>
            <a:pPr marL="0" indent="0"/>
            <a:r>
              <a:rPr lang="en-US" sz="2000"/>
              <a:t>Facebox, Insightface, Deepface</a:t>
            </a:r>
            <a:endParaRPr sz="2000"/>
          </a:p>
        </p:txBody>
      </p:sp>
      <p:sp>
        <p:nvSpPr>
          <p:cNvPr id="313" name="Google Shape;313;p35"/>
          <p:cNvSpPr txBox="1">
            <a:spLocks noGrp="1"/>
          </p:cNvSpPr>
          <p:nvPr>
            <p:ph type="sldNum" idx="12"/>
          </p:nvPr>
        </p:nvSpPr>
        <p:spPr>
          <a:xfrm>
            <a:off x="10039031" y="6438312"/>
            <a:ext cx="406256" cy="277283"/>
          </a:xfrm>
          <a:prstGeom prst="rect">
            <a:avLst/>
          </a:prstGeom>
          <a:noFill/>
          <a:ln>
            <a:noFill/>
          </a:ln>
        </p:spPr>
        <p:txBody>
          <a:bodyPr spcFirstLastPara="1" vert="horz" wrap="square" lIns="121900" tIns="60933" rIns="121900" bIns="60933" rtlCol="0" anchor="ctr" anchorCtr="0">
            <a:noAutofit/>
          </a:bodyPr>
          <a:lstStyle/>
          <a:p>
            <a:fld id="{00000000-1234-1234-1234-123412341234}" type="slidenum">
              <a:rPr lang="en-US"/>
              <a:pPr/>
              <a:t>20</a:t>
            </a:fld>
            <a:endParaRPr/>
          </a:p>
        </p:txBody>
      </p:sp>
      <p:sp>
        <p:nvSpPr>
          <p:cNvPr id="314" name="Google Shape;314;p35"/>
          <p:cNvSpPr txBox="1">
            <a:spLocks noGrp="1"/>
          </p:cNvSpPr>
          <p:nvPr>
            <p:ph type="title"/>
          </p:nvPr>
        </p:nvSpPr>
        <p:spPr>
          <a:xfrm>
            <a:off x="838200" y="564679"/>
            <a:ext cx="10515600" cy="474640"/>
          </a:xfrm>
          <a:prstGeom prst="rect">
            <a:avLst/>
          </a:prstGeom>
          <a:noFill/>
          <a:ln>
            <a:noFill/>
          </a:ln>
        </p:spPr>
        <p:txBody>
          <a:bodyPr spcFirstLastPara="1" vert="horz" wrap="square" lIns="121900" tIns="60933" rIns="121900" bIns="60933" rtlCol="0" anchor="ctr" anchorCtr="0">
            <a:noAutofit/>
          </a:bodyPr>
          <a:lstStyle/>
          <a:p>
            <a:r>
              <a:rPr lang="en-US" sz="2639">
                <a:solidFill>
                  <a:schemeClr val="accent2"/>
                </a:solidFill>
              </a:rPr>
              <a:t>2. CÁC MÔ HÌNH THUẬT TOÁN ĐÃ TÌM HIỂU</a:t>
            </a:r>
            <a:endParaRPr/>
          </a:p>
        </p:txBody>
      </p:sp>
      <p:sp>
        <p:nvSpPr>
          <p:cNvPr id="318" name="Google Shape;318;p35"/>
          <p:cNvSpPr/>
          <p:nvPr/>
        </p:nvSpPr>
        <p:spPr>
          <a:xfrm>
            <a:off x="10608502" y="6438312"/>
            <a:ext cx="768085" cy="27728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pic>
        <p:nvPicPr>
          <p:cNvPr id="5" name="Picture 4">
            <a:extLst>
              <a:ext uri="{FF2B5EF4-FFF2-40B4-BE49-F238E27FC236}">
                <a16:creationId xmlns:a16="http://schemas.microsoft.com/office/drawing/2014/main" id="{A42349C9-6025-4799-BE49-992CA5A6FF2B}"/>
              </a:ext>
            </a:extLst>
          </p:cNvPr>
          <p:cNvPicPr>
            <a:picLocks noChangeAspect="1"/>
          </p:cNvPicPr>
          <p:nvPr/>
        </p:nvPicPr>
        <p:blipFill rotWithShape="1">
          <a:blip r:embed="rId3"/>
          <a:srcRect l="-2" r="15041" b="835"/>
          <a:stretch/>
        </p:blipFill>
        <p:spPr>
          <a:xfrm>
            <a:off x="838200" y="1913111"/>
            <a:ext cx="4455973" cy="2170687"/>
          </a:xfrm>
          <a:prstGeom prst="roundRect">
            <a:avLst>
              <a:gd name="adj" fmla="val 8594"/>
            </a:avLst>
          </a:prstGeom>
          <a:solidFill>
            <a:srgbClr val="FFFFFF">
              <a:shade val="85000"/>
            </a:srgbClr>
          </a:solidFill>
          <a:ln>
            <a:noFill/>
          </a:ln>
          <a:effectLst>
            <a:reflection blurRad="6350" stA="50000" endA="300" endPos="55000" dir="5400000" sy="-100000" algn="bl" rotWithShape="0"/>
          </a:effectLst>
        </p:spPr>
      </p:pic>
      <p:pic>
        <p:nvPicPr>
          <p:cNvPr id="2054" name="Picture 6" descr="GitHub - deepinsight/insightface: Face Analysis Project on PyTorch and MXNet">
            <a:extLst>
              <a:ext uri="{FF2B5EF4-FFF2-40B4-BE49-F238E27FC236}">
                <a16:creationId xmlns:a16="http://schemas.microsoft.com/office/drawing/2014/main" id="{67F0EFB1-9C13-4630-B940-32EB3E18E6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4045" y="2409297"/>
            <a:ext cx="4603260" cy="258933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2056" name="Picture 8" descr="Real Time Face Recognition with Facebook DeepFace for Python within Keras -  YouTube">
            <a:extLst>
              <a:ext uri="{FF2B5EF4-FFF2-40B4-BE49-F238E27FC236}">
                <a16:creationId xmlns:a16="http://schemas.microsoft.com/office/drawing/2014/main" id="{5FEA8F2D-F938-47CA-BA07-3BDDB03030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9877" y="3226312"/>
            <a:ext cx="4402667" cy="24765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Facebox</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Facebox</a:t>
            </a:r>
            <a:endParaRPr lang="vi-VN" sz="2800" b="1">
              <a:effectLst/>
              <a:latin typeface="Times New Roman" panose="02020603050405020304" pitchFamily="18" charset="0"/>
              <a:ea typeface="Times New Roman" panose="02020603050405020304" pitchFamily="18" charset="0"/>
            </a:endParaRPr>
          </a:p>
        </p:txBody>
      </p:sp>
      <p:grpSp>
        <p:nvGrpSpPr>
          <p:cNvPr id="21" name="Group 20">
            <a:extLst>
              <a:ext uri="{FF2B5EF4-FFF2-40B4-BE49-F238E27FC236}">
                <a16:creationId xmlns:a16="http://schemas.microsoft.com/office/drawing/2014/main" id="{AD2926D5-9A42-4E6B-A8FA-F010DABA74F3}"/>
              </a:ext>
            </a:extLst>
          </p:cNvPr>
          <p:cNvGrpSpPr/>
          <p:nvPr/>
        </p:nvGrpSpPr>
        <p:grpSpPr>
          <a:xfrm>
            <a:off x="6200775" y="1643131"/>
            <a:ext cx="5339714" cy="4612270"/>
            <a:chOff x="6200775" y="1643131"/>
            <a:chExt cx="5339714" cy="4612270"/>
          </a:xfrm>
        </p:grpSpPr>
        <p:pic>
          <p:nvPicPr>
            <p:cNvPr id="26" name="Picture 25">
              <a:extLst>
                <a:ext uri="{FF2B5EF4-FFF2-40B4-BE49-F238E27FC236}">
                  <a16:creationId xmlns:a16="http://schemas.microsoft.com/office/drawing/2014/main" id="{D79631DF-3BB3-4FF6-B25E-60AFF4049848}"/>
                </a:ext>
              </a:extLst>
            </p:cNvPr>
            <p:cNvPicPr/>
            <p:nvPr/>
          </p:nvPicPr>
          <p:blipFill rotWithShape="1">
            <a:blip r:embed="rId4">
              <a:extLst>
                <a:ext uri="{28A0092B-C50C-407E-A947-70E740481C1C}">
                  <a14:useLocalDpi xmlns:a14="http://schemas.microsoft.com/office/drawing/2010/main" val="0"/>
                </a:ext>
              </a:extLst>
            </a:blip>
            <a:srcRect l="5592" t="17472" r="6066" b="8476"/>
            <a:stretch/>
          </p:blipFill>
          <p:spPr bwMode="auto">
            <a:xfrm>
              <a:off x="6200775" y="1643131"/>
              <a:ext cx="5339714" cy="3929634"/>
            </a:xfrm>
            <a:prstGeom prst="rect">
              <a:avLst/>
            </a:prstGeom>
            <a:noFill/>
            <a:ln>
              <a:solidFill>
                <a:schemeClr val="tx1"/>
              </a:solidFill>
            </a:ln>
            <a:extLst>
              <a:ext uri="{53640926-AAD7-44D8-BBD7-CCE9431645EC}">
                <a14:shadowObscured xmlns:a14="http://schemas.microsoft.com/office/drawing/2010/main"/>
              </a:ext>
            </a:extLst>
          </p:spPr>
        </p:pic>
        <p:sp>
          <p:nvSpPr>
            <p:cNvPr id="27" name="TextBox 26">
              <a:extLst>
                <a:ext uri="{FF2B5EF4-FFF2-40B4-BE49-F238E27FC236}">
                  <a16:creationId xmlns:a16="http://schemas.microsoft.com/office/drawing/2014/main" id="{C43B56F3-421F-43DE-86C9-87E3EF76CA84}"/>
                </a:ext>
              </a:extLst>
            </p:cNvPr>
            <p:cNvSpPr txBox="1"/>
            <p:nvPr/>
          </p:nvSpPr>
          <p:spPr>
            <a:xfrm>
              <a:off x="6200775" y="5609070"/>
              <a:ext cx="5339714"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Facebox khi được tích hợp trên trang điều khiển của Home Assistant</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32" name="TextBox 31">
            <a:extLst>
              <a:ext uri="{FF2B5EF4-FFF2-40B4-BE49-F238E27FC236}">
                <a16:creationId xmlns:a16="http://schemas.microsoft.com/office/drawing/2014/main" id="{8105541F-415A-471C-B7CA-4DE839FD40A8}"/>
              </a:ext>
            </a:extLst>
          </p:cNvPr>
          <p:cNvSpPr txBox="1"/>
          <p:nvPr/>
        </p:nvSpPr>
        <p:spPr>
          <a:xfrm>
            <a:off x="651511" y="2268094"/>
            <a:ext cx="4968239" cy="2862322"/>
          </a:xfrm>
          <a:prstGeom prst="rect">
            <a:avLst/>
          </a:prstGeom>
          <a:noFill/>
        </p:spPr>
        <p:txBody>
          <a:bodyPr wrap="square">
            <a:spAutoFit/>
          </a:bodyPr>
          <a:lstStyle/>
          <a:p>
            <a:pPr marL="457200" indent="-457200">
              <a:buFont typeface="+mj-lt"/>
              <a:buAutoNum type="arabicPeriod"/>
            </a:pPr>
            <a:r>
              <a:rPr lang="vi-VN" sz="2000" b="0" i="0">
                <a:solidFill>
                  <a:srgbClr val="252525"/>
                </a:solidFill>
                <a:effectLst/>
                <a:latin typeface="Roboto" panose="02000000000000000000" pitchFamily="2" charset="0"/>
              </a:rPr>
              <a:t>Phát hiện và nhận dạng khuôn mặt trong ảnh</a:t>
            </a:r>
          </a:p>
          <a:p>
            <a:pPr marL="457200" indent="-457200">
              <a:buFont typeface="+mj-lt"/>
              <a:buAutoNum type="arabicPeriod"/>
            </a:pPr>
            <a:r>
              <a:rPr lang="vi-VN" sz="2000" b="0" i="0">
                <a:solidFill>
                  <a:srgbClr val="252525"/>
                </a:solidFill>
                <a:effectLst/>
                <a:latin typeface="Roboto" panose="02000000000000000000" pitchFamily="2" charset="0"/>
              </a:rPr>
              <a:t>Bạn có thể dạy facebox chỉ với một hình ảnh mẫu</a:t>
            </a:r>
          </a:p>
          <a:p>
            <a:pPr marL="457200" indent="-457200">
              <a:buFont typeface="+mj-lt"/>
              <a:buAutoNum type="arabicPeriod"/>
            </a:pPr>
            <a:r>
              <a:rPr lang="vi-VN" sz="2000" b="0" i="0">
                <a:solidFill>
                  <a:srgbClr val="252525"/>
                </a:solidFill>
                <a:effectLst/>
                <a:latin typeface="Roboto" panose="02000000000000000000" pitchFamily="2" charset="0"/>
              </a:rPr>
              <a:t>Dễ dàng xây dựng trải nghiệm phong phú chỉ bằng JavaScript và CSS</a:t>
            </a:r>
          </a:p>
          <a:p>
            <a:pPr marL="457200" indent="-457200">
              <a:buFont typeface="+mj-lt"/>
              <a:buAutoNum type="arabicPeriod"/>
            </a:pPr>
            <a:r>
              <a:rPr lang="en-US" sz="2000">
                <a:solidFill>
                  <a:srgbClr val="000000"/>
                </a:solidFill>
                <a:effectLst/>
                <a:latin typeface="Roboto" panose="02000000000000000000" pitchFamily="2" charset="0"/>
                <a:ea typeface="Roboto" panose="02000000000000000000" pitchFamily="2" charset="0"/>
              </a:rPr>
              <a:t>Đã được Home Assistant hỗ trợ nên việc tích hợp với Home Assistant vô cùng đơn giản</a:t>
            </a:r>
            <a:endParaRPr lang="vi-VN" sz="2000">
              <a:solidFill>
                <a:srgbClr val="000000"/>
              </a:solidFill>
              <a:effectLst/>
              <a:latin typeface="Roboto" panose="02000000000000000000" pitchFamily="2" charset="0"/>
              <a:ea typeface="Roboto" panose="02000000000000000000" pitchFamily="2"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ƯU ĐIỂM</a:t>
            </a:r>
          </a:p>
        </p:txBody>
      </p:sp>
    </p:spTree>
    <p:extLst>
      <p:ext uri="{BB962C8B-B14F-4D97-AF65-F5344CB8AC3E}">
        <p14:creationId xmlns:p14="http://schemas.microsoft.com/office/powerpoint/2010/main" val="3269612278"/>
      </p:ext>
    </p:extLst>
  </p:cSld>
  <p:clrMapOvr>
    <a:masterClrMapping/>
  </p:clrMapOvr>
  <p:transition spd="med">
    <p:push/>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Facebox</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Facebox</a:t>
            </a:r>
            <a:endParaRPr lang="vi-VN" sz="2800" b="1">
              <a:effectLst/>
              <a:latin typeface="Times New Roman" panose="02020603050405020304" pitchFamily="18" charset="0"/>
              <a:ea typeface="Times New Roman" panose="02020603050405020304" pitchFamily="18"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ƯU ĐIỂM</a:t>
            </a:r>
          </a:p>
        </p:txBody>
      </p:sp>
      <p:grpSp>
        <p:nvGrpSpPr>
          <p:cNvPr id="3" name="Group 2">
            <a:extLst>
              <a:ext uri="{FF2B5EF4-FFF2-40B4-BE49-F238E27FC236}">
                <a16:creationId xmlns:a16="http://schemas.microsoft.com/office/drawing/2014/main" id="{1C733874-69FE-4525-9FA6-E94E42FE82C9}"/>
              </a:ext>
            </a:extLst>
          </p:cNvPr>
          <p:cNvGrpSpPr/>
          <p:nvPr/>
        </p:nvGrpSpPr>
        <p:grpSpPr>
          <a:xfrm>
            <a:off x="6200774" y="1643130"/>
            <a:ext cx="5339715" cy="4289103"/>
            <a:chOff x="6200774" y="1643130"/>
            <a:chExt cx="5339715" cy="4289103"/>
          </a:xfrm>
        </p:grpSpPr>
        <p:pic>
          <p:nvPicPr>
            <p:cNvPr id="11" name="Picture 10">
              <a:extLst>
                <a:ext uri="{FF2B5EF4-FFF2-40B4-BE49-F238E27FC236}">
                  <a16:creationId xmlns:a16="http://schemas.microsoft.com/office/drawing/2014/main" id="{7ABF1F5D-5FF6-4893-B7DD-C1FB00F237CD}"/>
                </a:ext>
              </a:extLst>
            </p:cNvPr>
            <p:cNvPicPr/>
            <p:nvPr/>
          </p:nvPicPr>
          <p:blipFill>
            <a:blip r:embed="rId4"/>
            <a:stretch>
              <a:fillRect/>
            </a:stretch>
          </p:blipFill>
          <p:spPr>
            <a:xfrm>
              <a:off x="6200775" y="1643130"/>
              <a:ext cx="5339714" cy="3929633"/>
            </a:xfrm>
            <a:prstGeom prst="rect">
              <a:avLst/>
            </a:prstGeom>
            <a:ln>
              <a:solidFill>
                <a:schemeClr val="tx1"/>
              </a:solidFill>
            </a:ln>
          </p:spPr>
        </p:pic>
        <p:sp>
          <p:nvSpPr>
            <p:cNvPr id="13" name="TextBox 12">
              <a:extLst>
                <a:ext uri="{FF2B5EF4-FFF2-40B4-BE49-F238E27FC236}">
                  <a16:creationId xmlns:a16="http://schemas.microsoft.com/office/drawing/2014/main" id="{274D1EDD-9A4B-434F-B75A-017DA02801D6}"/>
                </a:ext>
              </a:extLst>
            </p:cNvPr>
            <p:cNvSpPr txBox="1"/>
            <p:nvPr/>
          </p:nvSpPr>
          <p:spPr>
            <a:xfrm>
              <a:off x="6200774" y="5562901"/>
              <a:ext cx="5339714"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Mô hình Facebox</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17" name="TextBox 16">
            <a:extLst>
              <a:ext uri="{FF2B5EF4-FFF2-40B4-BE49-F238E27FC236}">
                <a16:creationId xmlns:a16="http://schemas.microsoft.com/office/drawing/2014/main" id="{F625DBD5-3AEE-432B-B181-CCFDDDE6E461}"/>
              </a:ext>
            </a:extLst>
          </p:cNvPr>
          <p:cNvSpPr txBox="1"/>
          <p:nvPr/>
        </p:nvSpPr>
        <p:spPr>
          <a:xfrm>
            <a:off x="651511" y="2268094"/>
            <a:ext cx="4968239" cy="1938992"/>
          </a:xfrm>
          <a:prstGeom prst="rect">
            <a:avLst/>
          </a:prstGeom>
          <a:noFill/>
        </p:spPr>
        <p:txBody>
          <a:bodyPr wrap="square">
            <a:spAutoFit/>
          </a:bodyPr>
          <a:lstStyle/>
          <a:p>
            <a:pPr marL="457200" indent="-457200">
              <a:buFont typeface="+mj-lt"/>
              <a:buAutoNum type="arabicPeriod" startAt="5"/>
            </a:pPr>
            <a:r>
              <a:rPr lang="en-US" sz="2000" b="0" i="0">
                <a:solidFill>
                  <a:srgbClr val="252525"/>
                </a:solidFill>
                <a:effectLst/>
                <a:latin typeface="Roboto" panose="02000000000000000000" pitchFamily="2" charset="0"/>
              </a:rPr>
              <a:t>Service Facebox chạy bằng Docker khiến việc cài đặt đơn giản</a:t>
            </a:r>
          </a:p>
          <a:p>
            <a:pPr marL="457200" indent="-457200">
              <a:buFont typeface="+mj-lt"/>
              <a:buAutoNum type="arabicPeriod" startAt="5"/>
            </a:pPr>
            <a:r>
              <a:rPr lang="en-US" sz="2000">
                <a:effectLst/>
                <a:latin typeface="Roboto" panose="02000000000000000000" pitchFamily="2" charset="0"/>
                <a:ea typeface="Roboto" panose="02000000000000000000" pitchFamily="2" charset="0"/>
              </a:rPr>
              <a:t>Yêu cầu phần cứng không mạnh, Facebox hoạt động bằng cách chạy Docker container trên máy x86 với bộ nhớ ram tối thiếu 2GB</a:t>
            </a:r>
            <a:endParaRPr lang="vi-VN" sz="2400">
              <a:solidFill>
                <a:srgbClr val="000000"/>
              </a:solidFill>
              <a:effectLst/>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39943704"/>
      </p:ext>
    </p:extLst>
  </p:cSld>
  <p:clrMapOvr>
    <a:masterClrMapping/>
  </p:clrMapOvr>
  <p:transition spd="med">
    <p:push/>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Facebox</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Facebox</a:t>
            </a:r>
            <a:endParaRPr lang="vi-VN" sz="2800" b="1">
              <a:effectLst/>
              <a:latin typeface="Times New Roman" panose="02020603050405020304" pitchFamily="18" charset="0"/>
              <a:ea typeface="Times New Roman" panose="02020603050405020304" pitchFamily="18" charset="0"/>
            </a:endParaRPr>
          </a:p>
        </p:txBody>
      </p:sp>
      <p:sp>
        <p:nvSpPr>
          <p:cNvPr id="32" name="TextBox 31">
            <a:extLst>
              <a:ext uri="{FF2B5EF4-FFF2-40B4-BE49-F238E27FC236}">
                <a16:creationId xmlns:a16="http://schemas.microsoft.com/office/drawing/2014/main" id="{8105541F-415A-471C-B7CA-4DE839FD40A8}"/>
              </a:ext>
            </a:extLst>
          </p:cNvPr>
          <p:cNvSpPr txBox="1"/>
          <p:nvPr/>
        </p:nvSpPr>
        <p:spPr>
          <a:xfrm>
            <a:off x="651510" y="1903381"/>
            <a:ext cx="4968239" cy="3194721"/>
          </a:xfrm>
          <a:prstGeom prst="rect">
            <a:avLst/>
          </a:prstGeom>
          <a:noFill/>
        </p:spPr>
        <p:txBody>
          <a:bodyPr wrap="square">
            <a:spAutoFit/>
          </a:bodyPr>
          <a:lstStyle/>
          <a:p>
            <a:pPr marL="342900" marR="0" lvl="0" indent="-342900" algn="just">
              <a:lnSpc>
                <a:spcPct val="110000"/>
              </a:lnSpc>
              <a:spcBef>
                <a:spcPts val="300"/>
              </a:spcBef>
              <a:spcAft>
                <a:spcPts val="0"/>
              </a:spcAft>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Chỉ những máy tính tương thích với x86 mới có thể chạy, không hỗ trợ phiên bản chip ARM</a:t>
            </a:r>
            <a:endParaRPr lang="vi-VN" sz="24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Độ chính xác không cao</a:t>
            </a:r>
            <a:endParaRPr lang="vi-VN" sz="2400">
              <a:solidFill>
                <a:srgbClr val="000000"/>
              </a:solidFill>
              <a:effectLst/>
              <a:latin typeface="Times New Roman" panose="02020603050405020304" pitchFamily="18" charset="0"/>
              <a:ea typeface="Calibri" panose="020F0502020204030204" pitchFamily="34" charset="0"/>
            </a:endParaRPr>
          </a:p>
          <a:p>
            <a:pPr marL="342900" indent="-342900">
              <a:buFont typeface="+mj-lt"/>
              <a:buAutoNum type="arabicPeriod"/>
            </a:pPr>
            <a:r>
              <a:rPr lang="en-US" sz="2400">
                <a:effectLst/>
                <a:latin typeface="Times New Roman" panose="02020603050405020304" pitchFamily="18" charset="0"/>
                <a:ea typeface="Calibri" panose="020F0502020204030204" pitchFamily="34" charset="0"/>
              </a:rPr>
              <a:t>Độ trễ khi thực hiện làm mới ảnh truyền từ camera khá cao nên không phù hợp với những trường hợp cần sử dụng với thời gian thực</a:t>
            </a:r>
            <a:endParaRPr lang="vi-VN" sz="3200">
              <a:solidFill>
                <a:srgbClr val="000000"/>
              </a:solidFill>
              <a:effectLst/>
              <a:latin typeface="Roboto" panose="02000000000000000000" pitchFamily="2" charset="0"/>
              <a:ea typeface="Roboto" panose="02000000000000000000" pitchFamily="2"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KHUYẾT ĐIỂM</a:t>
            </a:r>
          </a:p>
        </p:txBody>
      </p:sp>
      <p:grpSp>
        <p:nvGrpSpPr>
          <p:cNvPr id="4" name="Group 3">
            <a:extLst>
              <a:ext uri="{FF2B5EF4-FFF2-40B4-BE49-F238E27FC236}">
                <a16:creationId xmlns:a16="http://schemas.microsoft.com/office/drawing/2014/main" id="{83197B81-46BC-4C2A-9EF3-FC9B273342FD}"/>
              </a:ext>
            </a:extLst>
          </p:cNvPr>
          <p:cNvGrpSpPr/>
          <p:nvPr/>
        </p:nvGrpSpPr>
        <p:grpSpPr>
          <a:xfrm>
            <a:off x="6200773" y="1638300"/>
            <a:ext cx="5339714" cy="4448855"/>
            <a:chOff x="6200773" y="1638300"/>
            <a:chExt cx="5339714" cy="4448855"/>
          </a:xfrm>
        </p:grpSpPr>
        <p:pic>
          <p:nvPicPr>
            <p:cNvPr id="14" name="Picture 13">
              <a:extLst>
                <a:ext uri="{FF2B5EF4-FFF2-40B4-BE49-F238E27FC236}">
                  <a16:creationId xmlns:a16="http://schemas.microsoft.com/office/drawing/2014/main" id="{3261E6C3-C2B3-4274-85E2-22BD50EC8AF0}"/>
                </a:ext>
              </a:extLst>
            </p:cNvPr>
            <p:cNvPicPr/>
            <p:nvPr/>
          </p:nvPicPr>
          <p:blipFill>
            <a:blip r:embed="rId4"/>
            <a:stretch>
              <a:fillRect/>
            </a:stretch>
          </p:blipFill>
          <p:spPr>
            <a:xfrm>
              <a:off x="6200773" y="1638300"/>
              <a:ext cx="5339714" cy="4079523"/>
            </a:xfrm>
            <a:prstGeom prst="rect">
              <a:avLst/>
            </a:prstGeom>
            <a:ln>
              <a:solidFill>
                <a:schemeClr val="tx1"/>
              </a:solidFill>
            </a:ln>
          </p:spPr>
        </p:pic>
        <p:sp>
          <p:nvSpPr>
            <p:cNvPr id="16" name="TextBox 15">
              <a:extLst>
                <a:ext uri="{FF2B5EF4-FFF2-40B4-BE49-F238E27FC236}">
                  <a16:creationId xmlns:a16="http://schemas.microsoft.com/office/drawing/2014/main" id="{83FA76CE-D5D0-4F4D-A258-D976A89FFC35}"/>
                </a:ext>
              </a:extLst>
            </p:cNvPr>
            <p:cNvSpPr txBox="1"/>
            <p:nvPr/>
          </p:nvSpPr>
          <p:spPr>
            <a:xfrm>
              <a:off x="6200773" y="5717823"/>
              <a:ext cx="5339714"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Nhận diện khuôn mặt sử dụng Facebox</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1088519305"/>
      </p:ext>
    </p:extLst>
  </p:cSld>
  <p:clrMapOvr>
    <a:masterClrMapping/>
  </p:clrMapOvr>
  <p:transition spd="med">
    <p:push/>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Insightface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Insightface</a:t>
            </a:r>
            <a:endParaRPr lang="vi-VN" sz="2800" b="1">
              <a:effectLst/>
              <a:latin typeface="Times New Roman" panose="02020603050405020304" pitchFamily="18" charset="0"/>
              <a:ea typeface="Times New Roman" panose="02020603050405020304" pitchFamily="18"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ƯU ĐIỂM</a:t>
            </a:r>
          </a:p>
        </p:txBody>
      </p:sp>
      <p:grpSp>
        <p:nvGrpSpPr>
          <p:cNvPr id="3" name="Group 2">
            <a:extLst>
              <a:ext uri="{FF2B5EF4-FFF2-40B4-BE49-F238E27FC236}">
                <a16:creationId xmlns:a16="http://schemas.microsoft.com/office/drawing/2014/main" id="{2E1E957B-F057-4864-B9B4-55E2AD8FA268}"/>
              </a:ext>
            </a:extLst>
          </p:cNvPr>
          <p:cNvGrpSpPr/>
          <p:nvPr/>
        </p:nvGrpSpPr>
        <p:grpSpPr>
          <a:xfrm>
            <a:off x="6307759" y="1968260"/>
            <a:ext cx="5232730" cy="3682389"/>
            <a:chOff x="6657976" y="1461111"/>
            <a:chExt cx="4882514" cy="3435934"/>
          </a:xfrm>
        </p:grpSpPr>
        <p:pic>
          <p:nvPicPr>
            <p:cNvPr id="11" name="Picture 10" descr="ArcFace Demo">
              <a:extLst>
                <a:ext uri="{FF2B5EF4-FFF2-40B4-BE49-F238E27FC236}">
                  <a16:creationId xmlns:a16="http://schemas.microsoft.com/office/drawing/2014/main" id="{3B45BCEA-8268-475E-9EDA-7413EDE150C1}"/>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57976" y="1461111"/>
              <a:ext cx="4882514" cy="3066602"/>
            </a:xfrm>
            <a:prstGeom prst="rect">
              <a:avLst/>
            </a:prstGeom>
            <a:noFill/>
            <a:ln>
              <a:solidFill>
                <a:schemeClr val="tx1"/>
              </a:solidFill>
            </a:ln>
          </p:spPr>
        </p:pic>
        <p:sp>
          <p:nvSpPr>
            <p:cNvPr id="13" name="TextBox 12">
              <a:extLst>
                <a:ext uri="{FF2B5EF4-FFF2-40B4-BE49-F238E27FC236}">
                  <a16:creationId xmlns:a16="http://schemas.microsoft.com/office/drawing/2014/main" id="{E93E7C3F-318A-4B64-B7F8-FC3F1C99F6F7}"/>
                </a:ext>
              </a:extLst>
            </p:cNvPr>
            <p:cNvSpPr txBox="1"/>
            <p:nvPr/>
          </p:nvSpPr>
          <p:spPr>
            <a:xfrm>
              <a:off x="6657976" y="4527713"/>
              <a:ext cx="4882513"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ArcFace video demo</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5" name="TextBox 4">
            <a:extLst>
              <a:ext uri="{FF2B5EF4-FFF2-40B4-BE49-F238E27FC236}">
                <a16:creationId xmlns:a16="http://schemas.microsoft.com/office/drawing/2014/main" id="{0E01EB25-B169-47AC-BF6D-38567DABFF28}"/>
              </a:ext>
            </a:extLst>
          </p:cNvPr>
          <p:cNvSpPr txBox="1"/>
          <p:nvPr/>
        </p:nvSpPr>
        <p:spPr>
          <a:xfrm>
            <a:off x="651510" y="1968260"/>
            <a:ext cx="4968239" cy="3416320"/>
          </a:xfrm>
          <a:prstGeom prst="rect">
            <a:avLst/>
          </a:prstGeom>
          <a:noFill/>
        </p:spPr>
        <p:txBody>
          <a:bodyPr wrap="square" rtlCol="0">
            <a:spAutoFit/>
          </a:bodyPr>
          <a:lstStyle/>
          <a:p>
            <a:pPr marL="342900" indent="-342900">
              <a:buFont typeface="+mj-lt"/>
              <a:buAutoNum type="arabicPeriod"/>
            </a:pPr>
            <a:r>
              <a:rPr lang="en-US" sz="2400">
                <a:effectLst/>
                <a:latin typeface="Times New Roman" panose="02020603050405020304" pitchFamily="18" charset="0"/>
                <a:ea typeface="Calibri" panose="020F0502020204030204" pitchFamily="34" charset="0"/>
              </a:rPr>
              <a:t>Cộng đồng lớn mạnh nên các phiên bản mới được cập nhật rất thường xuyên và liên tục</a:t>
            </a:r>
            <a:endParaRPr lang="vi-VN" sz="2400">
              <a:effectLst/>
              <a:latin typeface="Times New Roman" panose="02020603050405020304" pitchFamily="18" charset="0"/>
              <a:ea typeface="Calibri" panose="020F0502020204030204" pitchFamily="34" charset="0"/>
            </a:endParaRPr>
          </a:p>
          <a:p>
            <a:pPr marL="342900" indent="-342900">
              <a:buFont typeface="+mj-lt"/>
              <a:buAutoNum type="arabicPeriod"/>
            </a:pPr>
            <a:r>
              <a:rPr lang="en-US" sz="2400">
                <a:effectLst/>
                <a:latin typeface="Times New Roman" panose="02020603050405020304" pitchFamily="18" charset="0"/>
                <a:ea typeface="Calibri" panose="020F0502020204030204" pitchFamily="34" charset="0"/>
              </a:rPr>
              <a:t>Độ chính xác rất cao lên đến 99,86% trên tập dữ liệu LFW</a:t>
            </a:r>
            <a:endParaRPr lang="vi-VN" sz="2400">
              <a:latin typeface="Times New Roman" panose="02020603050405020304" pitchFamily="18" charset="0"/>
              <a:ea typeface="Calibri" panose="020F0502020204030204" pitchFamily="34" charset="0"/>
            </a:endParaRPr>
          </a:p>
          <a:p>
            <a:pPr marL="342900" indent="-342900">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Thuật toán Face detection với mtcnn có độ chính xác tương đối và khá nhanh</a:t>
            </a:r>
            <a:endParaRPr lang="vi-VN" sz="2400">
              <a:solidFill>
                <a:srgbClr val="000000"/>
              </a:solidFill>
              <a:effectLst/>
              <a:latin typeface="Times New Roman" panose="02020603050405020304" pitchFamily="18" charset="0"/>
              <a:ea typeface="Calibri" panose="020F0502020204030204" pitchFamily="34" charset="0"/>
            </a:endParaRPr>
          </a:p>
          <a:p>
            <a:pPr marL="342900" indent="-342900">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Nhận diện khá tốt với mặt thẳng</a:t>
            </a:r>
            <a:endParaRPr lang="vi-VN" sz="2400">
              <a:solidFill>
                <a:srgbClr val="000000"/>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394598519"/>
      </p:ext>
    </p:extLst>
  </p:cSld>
  <p:clrMapOvr>
    <a:masterClrMapping/>
  </p:clrMapOvr>
  <p:transition spd="med">
    <p:pu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Insightface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Insightface</a:t>
            </a:r>
            <a:endParaRPr lang="vi-VN" sz="2800" b="1">
              <a:effectLst/>
              <a:latin typeface="Times New Roman" panose="02020603050405020304" pitchFamily="18" charset="0"/>
              <a:ea typeface="Times New Roman" panose="02020603050405020304" pitchFamily="18" charset="0"/>
            </a:endParaRPr>
          </a:p>
        </p:txBody>
      </p:sp>
      <p:grpSp>
        <p:nvGrpSpPr>
          <p:cNvPr id="3" name="Group 2">
            <a:extLst>
              <a:ext uri="{FF2B5EF4-FFF2-40B4-BE49-F238E27FC236}">
                <a16:creationId xmlns:a16="http://schemas.microsoft.com/office/drawing/2014/main" id="{2E1E957B-F057-4864-B9B4-55E2AD8FA268}"/>
              </a:ext>
            </a:extLst>
          </p:cNvPr>
          <p:cNvGrpSpPr/>
          <p:nvPr/>
        </p:nvGrpSpPr>
        <p:grpSpPr>
          <a:xfrm>
            <a:off x="6307759" y="1968260"/>
            <a:ext cx="5232730" cy="3682389"/>
            <a:chOff x="6657976" y="1461111"/>
            <a:chExt cx="4882514" cy="3435934"/>
          </a:xfrm>
        </p:grpSpPr>
        <p:pic>
          <p:nvPicPr>
            <p:cNvPr id="11" name="Picture 10" descr="ArcFace Demo">
              <a:extLst>
                <a:ext uri="{FF2B5EF4-FFF2-40B4-BE49-F238E27FC236}">
                  <a16:creationId xmlns:a16="http://schemas.microsoft.com/office/drawing/2014/main" id="{3B45BCEA-8268-475E-9EDA-7413EDE150C1}"/>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57976" y="1461111"/>
              <a:ext cx="4882514" cy="3066602"/>
            </a:xfrm>
            <a:prstGeom prst="rect">
              <a:avLst/>
            </a:prstGeom>
            <a:noFill/>
            <a:ln>
              <a:solidFill>
                <a:schemeClr val="tx1"/>
              </a:solidFill>
            </a:ln>
          </p:spPr>
        </p:pic>
        <p:sp>
          <p:nvSpPr>
            <p:cNvPr id="13" name="TextBox 12">
              <a:extLst>
                <a:ext uri="{FF2B5EF4-FFF2-40B4-BE49-F238E27FC236}">
                  <a16:creationId xmlns:a16="http://schemas.microsoft.com/office/drawing/2014/main" id="{E93E7C3F-318A-4B64-B7F8-FC3F1C99F6F7}"/>
                </a:ext>
              </a:extLst>
            </p:cNvPr>
            <p:cNvSpPr txBox="1"/>
            <p:nvPr/>
          </p:nvSpPr>
          <p:spPr>
            <a:xfrm>
              <a:off x="6657976" y="4527713"/>
              <a:ext cx="4882513"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ArcFace video demo</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5" name="TextBox 4">
            <a:extLst>
              <a:ext uri="{FF2B5EF4-FFF2-40B4-BE49-F238E27FC236}">
                <a16:creationId xmlns:a16="http://schemas.microsoft.com/office/drawing/2014/main" id="{0E01EB25-B169-47AC-BF6D-38567DABFF28}"/>
              </a:ext>
            </a:extLst>
          </p:cNvPr>
          <p:cNvSpPr txBox="1"/>
          <p:nvPr/>
        </p:nvSpPr>
        <p:spPr>
          <a:xfrm>
            <a:off x="651510" y="1968260"/>
            <a:ext cx="4968239" cy="2862322"/>
          </a:xfrm>
          <a:prstGeom prst="rect">
            <a:avLst/>
          </a:prstGeom>
          <a:noFill/>
        </p:spPr>
        <p:txBody>
          <a:bodyPr wrap="square" rtlCol="0">
            <a:spAutoFit/>
          </a:bodyPr>
          <a:lstStyle/>
          <a:p>
            <a:pPr marL="342900" marR="0" lvl="0" indent="-342900" algn="just">
              <a:lnSpc>
                <a:spcPct val="110000"/>
              </a:lnSpc>
              <a:spcBef>
                <a:spcPts val="300"/>
              </a:spcBef>
              <a:spcAft>
                <a:spcPts val="0"/>
              </a:spcAft>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Mặt nghiêng do thông tin khuôn mặt bị mất mát khá nhiều nên không tốt</a:t>
            </a:r>
            <a:endParaRPr lang="vi-VN" sz="24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a:pPr>
            <a:r>
              <a:rPr lang="en-US" sz="2400">
                <a:solidFill>
                  <a:srgbClr val="000000"/>
                </a:solidFill>
                <a:effectLst/>
                <a:latin typeface="Times New Roman" panose="02020603050405020304" pitchFamily="18" charset="0"/>
                <a:ea typeface="Calibri" panose="020F0502020204030204" pitchFamily="34" charset="0"/>
              </a:rPr>
              <a:t>Không dễ tiếp cận, code khá phức tạp</a:t>
            </a:r>
            <a:endParaRPr lang="vi-VN" sz="2400">
              <a:solidFill>
                <a:srgbClr val="000000"/>
              </a:solidFill>
              <a:effectLst/>
              <a:latin typeface="Times New Roman" panose="02020603050405020304" pitchFamily="18" charset="0"/>
              <a:ea typeface="Calibri" panose="020F0502020204030204" pitchFamily="34" charset="0"/>
            </a:endParaRPr>
          </a:p>
          <a:p>
            <a:pPr marL="342900" indent="-342900">
              <a:buFont typeface="+mj-lt"/>
              <a:buAutoNum type="arabicPeriod"/>
            </a:pPr>
            <a:r>
              <a:rPr lang="en-US" sz="2400">
                <a:effectLst/>
                <a:latin typeface="Times New Roman" panose="02020603050405020304" pitchFamily="18" charset="0"/>
                <a:ea typeface="Calibri" panose="020F0502020204030204" pitchFamily="34" charset="0"/>
              </a:rPr>
              <a:t>Tốn rất nhiều Ram, yêu cầu phần cứng máy tính phải đủ mạnh</a:t>
            </a:r>
            <a:endParaRPr lang="en-US" sz="2400">
              <a:solidFill>
                <a:srgbClr val="000000"/>
              </a:solidFill>
              <a:effectLst/>
              <a:latin typeface="Times New Roman" panose="02020603050405020304" pitchFamily="18" charset="0"/>
              <a:ea typeface="Calibri" panose="020F0502020204030204" pitchFamily="34" charset="0"/>
            </a:endParaRPr>
          </a:p>
        </p:txBody>
      </p:sp>
      <p:sp>
        <p:nvSpPr>
          <p:cNvPr id="12" name="TextBox 11">
            <a:extLst>
              <a:ext uri="{FF2B5EF4-FFF2-40B4-BE49-F238E27FC236}">
                <a16:creationId xmlns:a16="http://schemas.microsoft.com/office/drawing/2014/main" id="{7055B4E7-6779-4EC6-80FA-7E00149D6BD9}"/>
              </a:ext>
            </a:extLst>
          </p:cNvPr>
          <p:cNvSpPr txBox="1"/>
          <p:nvPr/>
        </p:nvSpPr>
        <p:spPr>
          <a:xfrm>
            <a:off x="651510" y="5736947"/>
            <a:ext cx="4968239" cy="584775"/>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KHUYẾT ĐIỂM</a:t>
            </a:r>
          </a:p>
        </p:txBody>
      </p:sp>
    </p:spTree>
    <p:extLst>
      <p:ext uri="{BB962C8B-B14F-4D97-AF65-F5344CB8AC3E}">
        <p14:creationId xmlns:p14="http://schemas.microsoft.com/office/powerpoint/2010/main" val="285072626"/>
      </p:ext>
    </p:extLst>
  </p:cSld>
  <p:clrMapOvr>
    <a:masterClrMapping/>
  </p:clrMapOvr>
  <p:transition spd="med">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Deepface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Deepface</a:t>
            </a:r>
            <a:endParaRPr lang="vi-VN" sz="2800" b="1">
              <a:effectLst/>
              <a:latin typeface="Times New Roman" panose="02020603050405020304" pitchFamily="18" charset="0"/>
              <a:ea typeface="Times New Roman" panose="02020603050405020304" pitchFamily="18" charset="0"/>
            </a:endParaRPr>
          </a:p>
        </p:txBody>
      </p:sp>
      <p:pic>
        <p:nvPicPr>
          <p:cNvPr id="12" name="Picture 11">
            <a:extLst>
              <a:ext uri="{FF2B5EF4-FFF2-40B4-BE49-F238E27FC236}">
                <a16:creationId xmlns:a16="http://schemas.microsoft.com/office/drawing/2014/main" id="{E3F44316-3324-4B4B-B9E2-6156775BAD3E}"/>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1448752" y="2287949"/>
            <a:ext cx="2408873" cy="2605951"/>
          </a:xfrm>
          <a:prstGeom prst="rect">
            <a:avLst/>
          </a:prstGeom>
          <a:noFill/>
          <a:ln>
            <a:solidFill>
              <a:schemeClr val="tx1"/>
            </a:solidFill>
          </a:ln>
        </p:spPr>
      </p:pic>
      <p:sp>
        <p:nvSpPr>
          <p:cNvPr id="14" name="TextBox 13">
            <a:extLst>
              <a:ext uri="{FF2B5EF4-FFF2-40B4-BE49-F238E27FC236}">
                <a16:creationId xmlns:a16="http://schemas.microsoft.com/office/drawing/2014/main" id="{1F45D296-A316-4C8E-A5AA-8F5AFAB05A62}"/>
              </a:ext>
            </a:extLst>
          </p:cNvPr>
          <p:cNvSpPr txBox="1"/>
          <p:nvPr/>
        </p:nvSpPr>
        <p:spPr>
          <a:xfrm>
            <a:off x="4295775" y="2419261"/>
            <a:ext cx="6648450" cy="2308324"/>
          </a:xfrm>
          <a:prstGeom prst="rect">
            <a:avLst/>
          </a:prstGeom>
          <a:noFill/>
        </p:spPr>
        <p:txBody>
          <a:bodyPr wrap="square">
            <a:spAutoFit/>
          </a:bodyPr>
          <a:lstStyle/>
          <a:p>
            <a:pPr marL="285750" indent="-285750">
              <a:buFont typeface="Arial" panose="020B0604020202020204" pitchFamily="34" charset="0"/>
              <a:buChar char="•"/>
            </a:pPr>
            <a:r>
              <a:rPr lang="en-US" sz="2400">
                <a:effectLst/>
                <a:latin typeface="Times New Roman" panose="02020603050405020304" pitchFamily="18" charset="0"/>
                <a:ea typeface="Calibri" panose="020F0502020204030204" pitchFamily="34" charset="0"/>
              </a:rPr>
              <a:t>Deepface là một framework nhận dạng khuôn mặt đóng gói của nhiều mô hình hiện nay: VGG-Face, Google Facenet, Openface, Facebook, Deepface, DeepID, ArcFace và Dlib.</a:t>
            </a:r>
          </a:p>
          <a:p>
            <a:pPr marL="285750" indent="-285750">
              <a:buFont typeface="Arial" panose="020B0604020202020204" pitchFamily="34" charset="0"/>
              <a:buChar char="•"/>
            </a:pPr>
            <a:r>
              <a:rPr lang="en-US" sz="2400">
                <a:effectLst/>
                <a:latin typeface="Times New Roman" panose="02020603050405020304" pitchFamily="18" charset="0"/>
                <a:ea typeface="Calibri" panose="020F0502020204030204" pitchFamily="34" charset="0"/>
              </a:rPr>
              <a:t>Thư viện này chủ yếu dựa trên Keras và TensorFlow</a:t>
            </a:r>
            <a:endParaRPr lang="vi-VN" sz="2400"/>
          </a:p>
        </p:txBody>
      </p:sp>
      <p:sp>
        <p:nvSpPr>
          <p:cNvPr id="4" name="TextBox 3">
            <a:extLst>
              <a:ext uri="{FF2B5EF4-FFF2-40B4-BE49-F238E27FC236}">
                <a16:creationId xmlns:a16="http://schemas.microsoft.com/office/drawing/2014/main" id="{7991AB70-6AF1-4C88-A42F-8D6CB5C461E1}"/>
              </a:ext>
            </a:extLst>
          </p:cNvPr>
          <p:cNvSpPr txBox="1"/>
          <p:nvPr/>
        </p:nvSpPr>
        <p:spPr>
          <a:xfrm>
            <a:off x="1315402" y="5343525"/>
            <a:ext cx="10086023" cy="646331"/>
          </a:xfrm>
          <a:prstGeom prst="rect">
            <a:avLst/>
          </a:prstGeom>
          <a:noFill/>
        </p:spPr>
        <p:txBody>
          <a:bodyPr wrap="square" rtlCol="0">
            <a:spAutoFit/>
          </a:bodyPr>
          <a:lstStyle/>
          <a:p>
            <a:r>
              <a:rPr lang="en-US" sz="1800" i="1">
                <a:effectLst/>
                <a:latin typeface="Times New Roman" panose="02020603050405020304" pitchFamily="18" charset="0"/>
                <a:ea typeface="Calibri" panose="020F0502020204030204" pitchFamily="34" charset="0"/>
              </a:rPr>
              <a:t>Dự án Deepface được phát triển bởi Facebook, ra mắt tại hội thảo IEEE (tổ chức chuyên định ra các tiêu chuẩn cho nghành công nghệ) với chuyên đề về Thị giác máy vi tính và Nhận diện Biểu mẫu.</a:t>
            </a:r>
            <a:endParaRPr lang="vi-VN" i="1"/>
          </a:p>
        </p:txBody>
      </p:sp>
    </p:spTree>
    <p:extLst>
      <p:ext uri="{BB962C8B-B14F-4D97-AF65-F5344CB8AC3E}">
        <p14:creationId xmlns:p14="http://schemas.microsoft.com/office/powerpoint/2010/main" val="1694765283"/>
      </p:ext>
    </p:extLst>
  </p:cSld>
  <p:clrMapOvr>
    <a:masterClrMapping/>
  </p:clrMapOvr>
  <p:transition spd="med">
    <p:push/>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Deepface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Deepface</a:t>
            </a:r>
            <a:endParaRPr lang="vi-VN" sz="2800" b="1">
              <a:effectLst/>
              <a:latin typeface="Times New Roman" panose="02020603050405020304" pitchFamily="18" charset="0"/>
              <a:ea typeface="Times New Roman" panose="02020603050405020304" pitchFamily="18"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ƯU ĐIỂM</a:t>
            </a:r>
          </a:p>
        </p:txBody>
      </p:sp>
      <p:sp>
        <p:nvSpPr>
          <p:cNvPr id="5" name="TextBox 4">
            <a:extLst>
              <a:ext uri="{FF2B5EF4-FFF2-40B4-BE49-F238E27FC236}">
                <a16:creationId xmlns:a16="http://schemas.microsoft.com/office/drawing/2014/main" id="{0E01EB25-B169-47AC-BF6D-38567DABFF28}"/>
              </a:ext>
            </a:extLst>
          </p:cNvPr>
          <p:cNvSpPr txBox="1"/>
          <p:nvPr/>
        </p:nvSpPr>
        <p:spPr>
          <a:xfrm>
            <a:off x="651509" y="1319623"/>
            <a:ext cx="4968239" cy="4374531"/>
          </a:xfrm>
          <a:prstGeom prst="rect">
            <a:avLst/>
          </a:prstGeom>
          <a:noFill/>
        </p:spPr>
        <p:txBody>
          <a:bodyPr wrap="square" rtlCol="0">
            <a:spAutoFit/>
          </a:bodyPr>
          <a:lstStyle/>
          <a:p>
            <a:pPr marL="342900" marR="0" lvl="0" indent="-342900" algn="just">
              <a:lnSpc>
                <a:spcPct val="110000"/>
              </a:lnSpc>
              <a:spcBef>
                <a:spcPts val="300"/>
              </a:spcBef>
              <a:spcAft>
                <a:spcPts val="0"/>
              </a:spcAft>
              <a:buFont typeface="+mj-lt"/>
              <a:buAutoNum type="arabicPeriod"/>
            </a:pPr>
            <a:r>
              <a:rPr lang="en-US" sz="1800">
                <a:solidFill>
                  <a:srgbClr val="000000"/>
                </a:solidFill>
                <a:effectLst/>
                <a:latin typeface="Times New Roman" panose="02020603050405020304" pitchFamily="18" charset="0"/>
                <a:ea typeface="Calibri" panose="020F0502020204030204" pitchFamily="34" charset="0"/>
              </a:rPr>
              <a:t>Hướng dẫn sử dụng và cài đặt rất đơn giản, thân thiện, không mất quá nhiều thời gian đọc hiểu để có thể sử dụng</a:t>
            </a:r>
          </a:p>
          <a:p>
            <a:pPr marL="342900" marR="0" lvl="0" indent="-342900" algn="just">
              <a:lnSpc>
                <a:spcPct val="110000"/>
              </a:lnSpc>
              <a:spcBef>
                <a:spcPts val="300"/>
              </a:spcBef>
              <a:spcAft>
                <a:spcPts val="0"/>
              </a:spcAft>
              <a:buFont typeface="+mj-lt"/>
              <a:buAutoNum type="arabicPeriod"/>
            </a:pPr>
            <a:r>
              <a:rPr lang="en-US" sz="1800">
                <a:solidFill>
                  <a:srgbClr val="000000"/>
                </a:solidFill>
                <a:effectLst/>
                <a:latin typeface="Times New Roman" panose="02020603050405020304" pitchFamily="18" charset="0"/>
                <a:ea typeface="Calibri" panose="020F0502020204030204" pitchFamily="34" charset="0"/>
              </a:rPr>
              <a:t>Thông tin kết quả trả về đa dạng: độ tuổi, giới tính, chủng tộc, biểu cảm, tên người. Trong đó Age model đạt ± 4.65 MAE, gender model đạt độ chính xác 97.44%, …</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a:pPr>
            <a:r>
              <a:rPr lang="en-US" sz="1800">
                <a:solidFill>
                  <a:srgbClr val="000000"/>
                </a:solidFill>
                <a:effectLst/>
                <a:latin typeface="Times New Roman" panose="02020603050405020304" pitchFamily="18" charset="0"/>
                <a:ea typeface="Calibri" panose="020F0502020204030204" pitchFamily="34" charset="0"/>
              </a:rPr>
              <a:t>Độ chính xác cao, cho phép chọn nhiều phương pháp nhận dạng khuôn mặt như độ chính xác Facenet đạt 99,65%, ArcFace đạt 99.4%, Dlib đạt 99.38%, VGG-Face đạt 98.78%, OpenCV đạt 93.80% trên tập dữ liệu LFW dataset trong khi mắt người đạt 97.53% trong các thử nghiệm chuẩn.</a:t>
            </a:r>
            <a:endParaRPr lang="vi-VN" sz="1800">
              <a:solidFill>
                <a:srgbClr val="000000"/>
              </a:solidFill>
              <a:effectLst/>
              <a:latin typeface="Times New Roman" panose="02020603050405020304" pitchFamily="18" charset="0"/>
              <a:ea typeface="Calibri" panose="020F0502020204030204" pitchFamily="34" charset="0"/>
            </a:endParaRPr>
          </a:p>
        </p:txBody>
      </p:sp>
      <p:grpSp>
        <p:nvGrpSpPr>
          <p:cNvPr id="4" name="Group 3">
            <a:extLst>
              <a:ext uri="{FF2B5EF4-FFF2-40B4-BE49-F238E27FC236}">
                <a16:creationId xmlns:a16="http://schemas.microsoft.com/office/drawing/2014/main" id="{39C0217C-A627-47EE-B17A-E52C5582B3BC}"/>
              </a:ext>
            </a:extLst>
          </p:cNvPr>
          <p:cNvGrpSpPr/>
          <p:nvPr/>
        </p:nvGrpSpPr>
        <p:grpSpPr>
          <a:xfrm>
            <a:off x="5948932" y="1968260"/>
            <a:ext cx="5591557" cy="3290394"/>
            <a:chOff x="5948932" y="1968260"/>
            <a:chExt cx="5591557" cy="3290394"/>
          </a:xfrm>
        </p:grpSpPr>
        <p:pic>
          <p:nvPicPr>
            <p:cNvPr id="12" name="Picture 11">
              <a:extLst>
                <a:ext uri="{FF2B5EF4-FFF2-40B4-BE49-F238E27FC236}">
                  <a16:creationId xmlns:a16="http://schemas.microsoft.com/office/drawing/2014/main" id="{A0E7237A-877E-43BC-AA4F-2309DBA9BEE4}"/>
                </a:ext>
              </a:extLst>
            </p:cNvPr>
            <p:cNvPicPr/>
            <p:nvPr/>
          </p:nvPicPr>
          <p:blipFill>
            <a:blip r:embed="rId4"/>
            <a:stretch>
              <a:fillRect/>
            </a:stretch>
          </p:blipFill>
          <p:spPr>
            <a:xfrm>
              <a:off x="5948932" y="1968260"/>
              <a:ext cx="5591557" cy="2644063"/>
            </a:xfrm>
            <a:prstGeom prst="rect">
              <a:avLst/>
            </a:prstGeom>
          </p:spPr>
        </p:pic>
        <p:sp>
          <p:nvSpPr>
            <p:cNvPr id="14" name="TextBox 13">
              <a:extLst>
                <a:ext uri="{FF2B5EF4-FFF2-40B4-BE49-F238E27FC236}">
                  <a16:creationId xmlns:a16="http://schemas.microsoft.com/office/drawing/2014/main" id="{0BCB6BF3-11C6-45A1-A0F7-861EE2A724F6}"/>
                </a:ext>
              </a:extLst>
            </p:cNvPr>
            <p:cNvSpPr txBox="1"/>
            <p:nvPr/>
          </p:nvSpPr>
          <p:spPr>
            <a:xfrm>
              <a:off x="5948932" y="4612323"/>
              <a:ext cx="5591557"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Xác định về độ tuổi, giới tính, chủng tốc, biểu cảm trong Deepface</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4046158926"/>
      </p:ext>
    </p:extLst>
  </p:cSld>
  <p:clrMapOvr>
    <a:masterClrMapping/>
  </p:clrMapOvr>
  <p:transition spd="med">
    <p:push/>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Deepface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Deepface</a:t>
            </a:r>
            <a:endParaRPr lang="vi-VN" sz="2800" b="1">
              <a:effectLst/>
              <a:latin typeface="Times New Roman" panose="02020603050405020304" pitchFamily="18" charset="0"/>
              <a:ea typeface="Times New Roman" panose="02020603050405020304" pitchFamily="18" charset="0"/>
            </a:endParaRPr>
          </a:p>
        </p:txBody>
      </p:sp>
      <p:sp>
        <p:nvSpPr>
          <p:cNvPr id="29" name="TextBox 28">
            <a:extLst>
              <a:ext uri="{FF2B5EF4-FFF2-40B4-BE49-F238E27FC236}">
                <a16:creationId xmlns:a16="http://schemas.microsoft.com/office/drawing/2014/main" id="{B2DB6BF3-86F8-493B-B1A8-6D531E49D4EC}"/>
              </a:ext>
            </a:extLst>
          </p:cNvPr>
          <p:cNvSpPr txBox="1"/>
          <p:nvPr/>
        </p:nvSpPr>
        <p:spPr>
          <a:xfrm>
            <a:off x="651510" y="5736947"/>
            <a:ext cx="4968239" cy="584775"/>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ƯU ĐIỂM</a:t>
            </a:r>
          </a:p>
        </p:txBody>
      </p:sp>
      <p:sp>
        <p:nvSpPr>
          <p:cNvPr id="5" name="TextBox 4">
            <a:extLst>
              <a:ext uri="{FF2B5EF4-FFF2-40B4-BE49-F238E27FC236}">
                <a16:creationId xmlns:a16="http://schemas.microsoft.com/office/drawing/2014/main" id="{0E01EB25-B169-47AC-BF6D-38567DABFF28}"/>
              </a:ext>
            </a:extLst>
          </p:cNvPr>
          <p:cNvSpPr txBox="1"/>
          <p:nvPr/>
        </p:nvSpPr>
        <p:spPr>
          <a:xfrm>
            <a:off x="651509" y="1319623"/>
            <a:ext cx="4968239" cy="4374531"/>
          </a:xfrm>
          <a:prstGeom prst="rect">
            <a:avLst/>
          </a:prstGeom>
          <a:noFill/>
        </p:spPr>
        <p:txBody>
          <a:bodyPr wrap="square" rtlCol="0">
            <a:spAutoFit/>
          </a:bodyPr>
          <a:lstStyle/>
          <a:p>
            <a:pPr marL="342900" marR="0" lvl="0" indent="-342900" algn="just">
              <a:lnSpc>
                <a:spcPct val="110000"/>
              </a:lnSpc>
              <a:spcBef>
                <a:spcPts val="300"/>
              </a:spcBef>
              <a:spcAft>
                <a:spcPts val="0"/>
              </a:spcAft>
              <a:buFont typeface="+mj-lt"/>
              <a:buAutoNum type="arabicPeriod" startAt="4"/>
            </a:pPr>
            <a:r>
              <a:rPr lang="en-US" sz="1800">
                <a:solidFill>
                  <a:srgbClr val="000000"/>
                </a:solidFill>
                <a:effectLst/>
                <a:latin typeface="Times New Roman" panose="02020603050405020304" pitchFamily="18" charset="0"/>
                <a:ea typeface="Calibri" panose="020F0502020204030204" pitchFamily="34" charset="0"/>
              </a:rPr>
              <a:t>Vẫn luôn được cập nhật và hoàn thiện qua từng phiên bản</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startAt="4"/>
            </a:pPr>
            <a:r>
              <a:rPr lang="en-US" sz="1800">
                <a:solidFill>
                  <a:srgbClr val="000000"/>
                </a:solidFill>
                <a:effectLst/>
                <a:latin typeface="Times New Roman" panose="02020603050405020304" pitchFamily="18" charset="0"/>
                <a:ea typeface="Calibri" panose="020F0502020204030204" pitchFamily="34" charset="0"/>
              </a:rPr>
              <a:t>Do được phát triển bởi Facebook, Deepface có dữ liệu khuôn mặt của 4,4 triệu người trên mạng xã hội này khiến cho Deepface trở nên rất được kỳ vọng (theo số liệu 2010) và xuất hiện trên Github vào tháng 7/2020.</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startAt="4"/>
            </a:pPr>
            <a:r>
              <a:rPr lang="en-US" sz="1800">
                <a:solidFill>
                  <a:srgbClr val="000000"/>
                </a:solidFill>
                <a:effectLst/>
                <a:latin typeface="Times New Roman" panose="02020603050405020304" pitchFamily="18" charset="0"/>
                <a:ea typeface="Calibri" panose="020F0502020204030204" pitchFamily="34" charset="0"/>
              </a:rPr>
              <a:t>Là một trong ố ít các giải pháp nhận diện khuôn mặt REST API tự lưu trữ có thể được bắt đầu bằng một lệnh Docker-comp.</a:t>
            </a:r>
            <a:endParaRPr lang="vi-VN" sz="18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mj-lt"/>
              <a:buAutoNum type="arabicPeriod" startAt="4"/>
            </a:pPr>
            <a:r>
              <a:rPr lang="en-US" sz="1800">
                <a:solidFill>
                  <a:srgbClr val="000000"/>
                </a:solidFill>
                <a:effectLst/>
                <a:latin typeface="Times New Roman" panose="02020603050405020304" pitchFamily="18" charset="0"/>
                <a:ea typeface="Calibri" panose="020F0502020204030204" pitchFamily="34" charset="0"/>
              </a:rPr>
              <a:t>Dễ dàng tích hợp trong hệ thống mà không cần có kiến thức về học máy, đồng thời có khả năng mở rộng cho phép nhận dạng đồng thời nhiều khuôn mặt trên nhiều luồng video.</a:t>
            </a:r>
            <a:endParaRPr lang="vi-VN" sz="1800">
              <a:solidFill>
                <a:srgbClr val="000000"/>
              </a:solidFill>
              <a:effectLst/>
              <a:latin typeface="Times New Roman" panose="02020603050405020304" pitchFamily="18" charset="0"/>
              <a:ea typeface="Calibri" panose="020F0502020204030204" pitchFamily="34" charset="0"/>
            </a:endParaRPr>
          </a:p>
        </p:txBody>
      </p:sp>
      <p:grpSp>
        <p:nvGrpSpPr>
          <p:cNvPr id="2" name="Group 1">
            <a:extLst>
              <a:ext uri="{FF2B5EF4-FFF2-40B4-BE49-F238E27FC236}">
                <a16:creationId xmlns:a16="http://schemas.microsoft.com/office/drawing/2014/main" id="{9D5AF579-57D6-4E72-B802-231DA1453D29}"/>
              </a:ext>
            </a:extLst>
          </p:cNvPr>
          <p:cNvGrpSpPr/>
          <p:nvPr/>
        </p:nvGrpSpPr>
        <p:grpSpPr>
          <a:xfrm>
            <a:off x="5948932" y="1935824"/>
            <a:ext cx="5820415" cy="2948353"/>
            <a:chOff x="5948932" y="1935824"/>
            <a:chExt cx="5820415" cy="2948353"/>
          </a:xfrm>
        </p:grpSpPr>
        <p:pic>
          <p:nvPicPr>
            <p:cNvPr id="18" name="Picture 2">
              <a:extLst>
                <a:ext uri="{FF2B5EF4-FFF2-40B4-BE49-F238E27FC236}">
                  <a16:creationId xmlns:a16="http://schemas.microsoft.com/office/drawing/2014/main" id="{449FD0B5-622D-4915-9F9F-30F3C519AC7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890" t="21788" r="17194" b="22952"/>
            <a:stretch/>
          </p:blipFill>
          <p:spPr bwMode="auto">
            <a:xfrm>
              <a:off x="5948932" y="1935824"/>
              <a:ext cx="5820415" cy="262518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6ABB043B-2F75-4D9D-9FEA-B72C36D35311}"/>
                </a:ext>
              </a:extLst>
            </p:cNvPr>
            <p:cNvSpPr txBox="1"/>
            <p:nvPr/>
          </p:nvSpPr>
          <p:spPr>
            <a:xfrm>
              <a:off x="5948932" y="4237846"/>
              <a:ext cx="5591557"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Deepface cũng cung cấp API như một ứng dụng web hoặc mobile app</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351777380"/>
      </p:ext>
    </p:extLst>
  </p:cSld>
  <p:clrMapOvr>
    <a:masterClrMapping/>
  </p:clrMapOvr>
  <p:transition spd="med">
    <p:push/>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Deepface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Deepface</a:t>
            </a:r>
            <a:endParaRPr lang="vi-VN" sz="2800" b="1">
              <a:effectLst/>
              <a:latin typeface="Times New Roman" panose="02020603050405020304" pitchFamily="18" charset="0"/>
              <a:ea typeface="Times New Roman" panose="02020603050405020304" pitchFamily="18" charset="0"/>
            </a:endParaRPr>
          </a:p>
        </p:txBody>
      </p:sp>
      <p:sp>
        <p:nvSpPr>
          <p:cNvPr id="5" name="TextBox 4">
            <a:extLst>
              <a:ext uri="{FF2B5EF4-FFF2-40B4-BE49-F238E27FC236}">
                <a16:creationId xmlns:a16="http://schemas.microsoft.com/office/drawing/2014/main" id="{0E01EB25-B169-47AC-BF6D-38567DABFF28}"/>
              </a:ext>
            </a:extLst>
          </p:cNvPr>
          <p:cNvSpPr txBox="1"/>
          <p:nvPr/>
        </p:nvSpPr>
        <p:spPr>
          <a:xfrm>
            <a:off x="651509" y="3167473"/>
            <a:ext cx="4968239" cy="1289071"/>
          </a:xfrm>
          <a:prstGeom prst="rect">
            <a:avLst/>
          </a:prstGeom>
          <a:noFill/>
        </p:spPr>
        <p:txBody>
          <a:bodyPr wrap="square" rtlCol="0">
            <a:spAutoFit/>
          </a:bodyPr>
          <a:lstStyle/>
          <a:p>
            <a:pPr marL="342900" marR="0" lvl="0" indent="-342900" algn="just">
              <a:lnSpc>
                <a:spcPct val="110000"/>
              </a:lnSpc>
              <a:spcBef>
                <a:spcPts val="300"/>
              </a:spcBef>
              <a:spcAft>
                <a:spcPts val="0"/>
              </a:spcAft>
              <a:buFont typeface="Times New Roman" panose="02020603050405020304" pitchFamily="18" charset="0"/>
              <a:buChar char="-"/>
            </a:pPr>
            <a:r>
              <a:rPr lang="en-US" sz="1800">
                <a:solidFill>
                  <a:srgbClr val="000000"/>
                </a:solidFill>
                <a:effectLst/>
                <a:latin typeface="Times New Roman" panose="02020603050405020304" pitchFamily="18" charset="0"/>
                <a:ea typeface="Calibri" panose="020F0502020204030204" pitchFamily="34" charset="0"/>
              </a:rPr>
              <a:t>Deepface cũng cung cấp API REST, nhưng nó chỉ hỗ trợ các phương pháp xác minh mà không thể tạo bộ sưu tập các khuôn mặt và tìm một trong số các khuôn mặt đó</a:t>
            </a:r>
            <a:endParaRPr lang="vi-VN" sz="1800">
              <a:solidFill>
                <a:srgbClr val="000000"/>
              </a:solidFill>
              <a:effectLst/>
              <a:latin typeface="Times New Roman" panose="02020603050405020304" pitchFamily="18" charset="0"/>
              <a:ea typeface="Calibri" panose="020F0502020204030204" pitchFamily="34" charset="0"/>
            </a:endParaRPr>
          </a:p>
        </p:txBody>
      </p:sp>
      <p:sp>
        <p:nvSpPr>
          <p:cNvPr id="11" name="TextBox 10">
            <a:extLst>
              <a:ext uri="{FF2B5EF4-FFF2-40B4-BE49-F238E27FC236}">
                <a16:creationId xmlns:a16="http://schemas.microsoft.com/office/drawing/2014/main" id="{BE664BA6-31F7-42F7-92C7-8F99EAE31169}"/>
              </a:ext>
            </a:extLst>
          </p:cNvPr>
          <p:cNvSpPr txBox="1"/>
          <p:nvPr/>
        </p:nvSpPr>
        <p:spPr>
          <a:xfrm>
            <a:off x="651510" y="5736947"/>
            <a:ext cx="4968239" cy="584775"/>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vi-VN" sz="3200"/>
              <a:t>KHUYẾT ĐIỂM</a:t>
            </a:r>
          </a:p>
        </p:txBody>
      </p:sp>
      <p:grpSp>
        <p:nvGrpSpPr>
          <p:cNvPr id="13" name="Group 12">
            <a:extLst>
              <a:ext uri="{FF2B5EF4-FFF2-40B4-BE49-F238E27FC236}">
                <a16:creationId xmlns:a16="http://schemas.microsoft.com/office/drawing/2014/main" id="{2B753490-C398-42C1-AD83-68F088915E04}"/>
              </a:ext>
            </a:extLst>
          </p:cNvPr>
          <p:cNvGrpSpPr/>
          <p:nvPr/>
        </p:nvGrpSpPr>
        <p:grpSpPr>
          <a:xfrm>
            <a:off x="5948932" y="1935824"/>
            <a:ext cx="5820415" cy="2948353"/>
            <a:chOff x="5948932" y="1935824"/>
            <a:chExt cx="5820415" cy="2948353"/>
          </a:xfrm>
        </p:grpSpPr>
        <p:pic>
          <p:nvPicPr>
            <p:cNvPr id="16" name="Picture 2">
              <a:extLst>
                <a:ext uri="{FF2B5EF4-FFF2-40B4-BE49-F238E27FC236}">
                  <a16:creationId xmlns:a16="http://schemas.microsoft.com/office/drawing/2014/main" id="{B1FDF932-33F4-4C6A-8FBB-DF2A1882C15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890" t="21788" r="17194" b="22952"/>
            <a:stretch/>
          </p:blipFill>
          <p:spPr bwMode="auto">
            <a:xfrm>
              <a:off x="5948932" y="1935824"/>
              <a:ext cx="5820415" cy="2625188"/>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D70DCF87-5E38-426E-BB8D-5D26884EA6D2}"/>
                </a:ext>
              </a:extLst>
            </p:cNvPr>
            <p:cNvSpPr txBox="1"/>
            <p:nvPr/>
          </p:nvSpPr>
          <p:spPr>
            <a:xfrm>
              <a:off x="5948932" y="4237846"/>
              <a:ext cx="5591557"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Deepface cũng cung cấp API như một ứng dụng web hoặc mobile app</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46579084"/>
      </p:ext>
    </p:extLst>
  </p:cSld>
  <p:clrMapOvr>
    <a:masterClrMapping/>
  </p:clrMapOvr>
  <p:transition spd="med">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522F"/>
        </a:solidFill>
        <a:effectLst/>
      </p:bgPr>
    </p:bg>
    <p:spTree>
      <p:nvGrpSpPr>
        <p:cNvPr id="1" name="Shape 266"/>
        <p:cNvGrpSpPr/>
        <p:nvPr/>
      </p:nvGrpSpPr>
      <p:grpSpPr>
        <a:xfrm>
          <a:off x="0" y="0"/>
          <a:ext cx="0" cy="0"/>
          <a:chOff x="0" y="0"/>
          <a:chExt cx="0" cy="0"/>
        </a:xfrm>
      </p:grpSpPr>
      <p:sp>
        <p:nvSpPr>
          <p:cNvPr id="267" name="Google Shape;267;p33"/>
          <p:cNvSpPr txBox="1">
            <a:spLocks noGrp="1"/>
          </p:cNvSpPr>
          <p:nvPr>
            <p:ph type="body" idx="1"/>
          </p:nvPr>
        </p:nvSpPr>
        <p:spPr>
          <a:xfrm>
            <a:off x="900331" y="1031888"/>
            <a:ext cx="10452100" cy="256147"/>
          </a:xfrm>
          <a:prstGeom prst="rect">
            <a:avLst/>
          </a:prstGeom>
          <a:noFill/>
          <a:ln>
            <a:noFill/>
          </a:ln>
        </p:spPr>
        <p:txBody>
          <a:bodyPr spcFirstLastPara="1" vert="horz" wrap="square" lIns="25400" tIns="25400" rIns="25400" bIns="25400" rtlCol="0" anchor="ctr" anchorCtr="0">
            <a:noAutofit/>
          </a:bodyPr>
          <a:lstStyle/>
          <a:p>
            <a:pPr marL="0" indent="0"/>
            <a:r>
              <a:rPr lang="en-US" sz="2800">
                <a:solidFill>
                  <a:srgbClr val="FFFFFF"/>
                </a:solidFill>
              </a:rPr>
              <a:t>Nhận dạng bằng khuôn mặt</a:t>
            </a:r>
            <a:endParaRPr lang="en-US" sz="2400">
              <a:solidFill>
                <a:srgbClr val="FFFFFF"/>
              </a:solidFill>
            </a:endParaRPr>
          </a:p>
        </p:txBody>
      </p:sp>
      <p:sp>
        <p:nvSpPr>
          <p:cNvPr id="269" name="Google Shape;269;p33"/>
          <p:cNvSpPr txBox="1">
            <a:spLocks noGrp="1"/>
          </p:cNvSpPr>
          <p:nvPr>
            <p:ph type="title"/>
          </p:nvPr>
        </p:nvSpPr>
        <p:spPr>
          <a:xfrm>
            <a:off x="836831" y="410992"/>
            <a:ext cx="10515600" cy="474640"/>
          </a:xfrm>
          <a:prstGeom prst="rect">
            <a:avLst/>
          </a:prstGeom>
          <a:noFill/>
          <a:ln>
            <a:noFill/>
          </a:ln>
        </p:spPr>
        <p:txBody>
          <a:bodyPr spcFirstLastPara="1" vert="horz" wrap="square" lIns="121900" tIns="60933" rIns="121900" bIns="60933" rtlCol="0" anchor="ctr" anchorCtr="0">
            <a:noAutofit/>
          </a:bodyPr>
          <a:lstStyle/>
          <a:p>
            <a:r>
              <a:rPr lang="en-US" sz="3200">
                <a:solidFill>
                  <a:srgbClr val="FFFFFF"/>
                </a:solidFill>
              </a:rPr>
              <a:t>GIẢI PHÁP</a:t>
            </a:r>
            <a:endParaRPr lang="en-US" sz="3600"/>
          </a:p>
        </p:txBody>
      </p:sp>
      <p:sp>
        <p:nvSpPr>
          <p:cNvPr id="286" name="Google Shape;286;p33"/>
          <p:cNvSpPr/>
          <p:nvPr/>
        </p:nvSpPr>
        <p:spPr>
          <a:xfrm>
            <a:off x="138056" y="1637829"/>
            <a:ext cx="5748119" cy="4381138"/>
          </a:xfrm>
          <a:prstGeom prst="roundRect">
            <a:avLst>
              <a:gd name="adj" fmla="val 4182"/>
            </a:avLst>
          </a:prstGeom>
          <a:solidFill>
            <a:srgbClr val="FFFFFF"/>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grpSp>
        <p:nvGrpSpPr>
          <p:cNvPr id="9" name="Group 8">
            <a:extLst>
              <a:ext uri="{FF2B5EF4-FFF2-40B4-BE49-F238E27FC236}">
                <a16:creationId xmlns:a16="http://schemas.microsoft.com/office/drawing/2014/main" id="{64FB03B9-BBF7-4A26-9B24-0EE1AF8A9CD9}"/>
              </a:ext>
            </a:extLst>
          </p:cNvPr>
          <p:cNvGrpSpPr/>
          <p:nvPr/>
        </p:nvGrpSpPr>
        <p:grpSpPr>
          <a:xfrm>
            <a:off x="6514825" y="2038429"/>
            <a:ext cx="4953275" cy="3686646"/>
            <a:chOff x="5886175" y="1637829"/>
            <a:chExt cx="6305824" cy="4905846"/>
          </a:xfrm>
        </p:grpSpPr>
        <p:pic>
          <p:nvPicPr>
            <p:cNvPr id="8" name="Picture 7">
              <a:extLst>
                <a:ext uri="{FF2B5EF4-FFF2-40B4-BE49-F238E27FC236}">
                  <a16:creationId xmlns:a16="http://schemas.microsoft.com/office/drawing/2014/main" id="{13C92FA9-E9FB-49E0-9FCC-1326444464C5}"/>
                </a:ext>
              </a:extLst>
            </p:cNvPr>
            <p:cNvPicPr>
              <a:picLocks noChangeAspect="1"/>
            </p:cNvPicPr>
            <p:nvPr/>
          </p:nvPicPr>
          <p:blipFill>
            <a:blip r:embed="rId3"/>
            <a:stretch>
              <a:fillRect/>
            </a:stretch>
          </p:blipFill>
          <p:spPr>
            <a:xfrm>
              <a:off x="6141415" y="1910449"/>
              <a:ext cx="5763175" cy="3037101"/>
            </a:xfrm>
            <a:prstGeom prst="rect">
              <a:avLst/>
            </a:prstGeom>
          </p:spPr>
        </p:pic>
        <p:grpSp>
          <p:nvGrpSpPr>
            <p:cNvPr id="45" name="Google Shape;270;p33">
              <a:extLst>
                <a:ext uri="{FF2B5EF4-FFF2-40B4-BE49-F238E27FC236}">
                  <a16:creationId xmlns:a16="http://schemas.microsoft.com/office/drawing/2014/main" id="{DDEB2C9A-ABA0-4C2D-83C2-47293B03B15A}"/>
                </a:ext>
              </a:extLst>
            </p:cNvPr>
            <p:cNvGrpSpPr/>
            <p:nvPr/>
          </p:nvGrpSpPr>
          <p:grpSpPr>
            <a:xfrm>
              <a:off x="5886175" y="1637829"/>
              <a:ext cx="6305824" cy="4905846"/>
              <a:chOff x="9715500" y="2806700"/>
              <a:chExt cx="17149750" cy="14971881"/>
            </a:xfrm>
          </p:grpSpPr>
          <p:sp>
            <p:nvSpPr>
              <p:cNvPr id="46" name="Google Shape;271;p33">
                <a:extLst>
                  <a:ext uri="{FF2B5EF4-FFF2-40B4-BE49-F238E27FC236}">
                    <a16:creationId xmlns:a16="http://schemas.microsoft.com/office/drawing/2014/main" id="{42D2E167-3473-4CCB-B8D1-97FDB9A182A6}"/>
                  </a:ext>
                </a:extLst>
              </p:cNvPr>
              <p:cNvSpPr/>
              <p:nvPr/>
            </p:nvSpPr>
            <p:spPr>
              <a:xfrm>
                <a:off x="15359688" y="17508255"/>
                <a:ext cx="5845248" cy="270326"/>
              </a:xfrm>
              <a:custGeom>
                <a:avLst/>
                <a:gdLst/>
                <a:ahLst/>
                <a:cxnLst/>
                <a:rect l="l" t="t"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solidFill>
                <a:srgbClr val="32373C">
                  <a:alpha val="9803"/>
                </a:srgbClr>
              </a:soli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47" name="Google Shape;272;p33">
                <a:extLst>
                  <a:ext uri="{FF2B5EF4-FFF2-40B4-BE49-F238E27FC236}">
                    <a16:creationId xmlns:a16="http://schemas.microsoft.com/office/drawing/2014/main" id="{8796DAFF-A9D2-4276-AE61-BB920387F8F4}"/>
                  </a:ext>
                </a:extLst>
              </p:cNvPr>
              <p:cNvSpPr/>
              <p:nvPr/>
            </p:nvSpPr>
            <p:spPr>
              <a:xfrm>
                <a:off x="15328900" y="17437100"/>
                <a:ext cx="5906824" cy="270326"/>
              </a:xfrm>
              <a:custGeom>
                <a:avLst/>
                <a:gdLst/>
                <a:ahLst/>
                <a:cxnLst/>
                <a:rect l="l" t="t"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gradFill>
                <a:gsLst>
                  <a:gs pos="0">
                    <a:srgbClr val="000000">
                      <a:alpha val="29803"/>
                    </a:srgbClr>
                  </a:gs>
                  <a:gs pos="17000">
                    <a:srgbClr val="000000">
                      <a:alpha val="29803"/>
                    </a:srgbClr>
                  </a:gs>
                  <a:gs pos="76000">
                    <a:srgbClr val="32373C">
                      <a:alpha val="80000"/>
                    </a:srgbClr>
                  </a:gs>
                  <a:gs pos="100000">
                    <a:srgbClr val="32373C">
                      <a:alpha val="80000"/>
                    </a:srgbClr>
                  </a:gs>
                </a:gsLst>
                <a:lin ang="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48" name="Google Shape;273;p33">
                <a:extLst>
                  <a:ext uri="{FF2B5EF4-FFF2-40B4-BE49-F238E27FC236}">
                    <a16:creationId xmlns:a16="http://schemas.microsoft.com/office/drawing/2014/main" id="{6CD48D6F-3EC4-4B86-AD3B-C2CAF9A274F5}"/>
                  </a:ext>
                </a:extLst>
              </p:cNvPr>
              <p:cNvSpPr/>
              <p:nvPr/>
            </p:nvSpPr>
            <p:spPr>
              <a:xfrm>
                <a:off x="9715500" y="13195300"/>
                <a:ext cx="17149658" cy="1938694"/>
              </a:xfrm>
              <a:custGeom>
                <a:avLst/>
                <a:gdLst/>
                <a:ahLst/>
                <a:cxnLst/>
                <a:rect l="l" t="t" r="r" b="b"/>
                <a:pathLst>
                  <a:path w="21600" h="21600" extrusionOk="0">
                    <a:moveTo>
                      <a:pt x="0" y="15382"/>
                    </a:moveTo>
                    <a:cubicBezTo>
                      <a:pt x="0" y="18816"/>
                      <a:pt x="315" y="21600"/>
                      <a:pt x="703" y="21600"/>
                    </a:cubicBezTo>
                    <a:lnTo>
                      <a:pt x="20897" y="21600"/>
                    </a:lnTo>
                    <a:cubicBezTo>
                      <a:pt x="21285" y="21600"/>
                      <a:pt x="21600" y="18816"/>
                      <a:pt x="21600" y="15382"/>
                    </a:cubicBezTo>
                    <a:lnTo>
                      <a:pt x="21600" y="0"/>
                    </a:lnTo>
                    <a:lnTo>
                      <a:pt x="0" y="0"/>
                    </a:lnTo>
                    <a:cubicBezTo>
                      <a:pt x="0" y="0"/>
                      <a:pt x="0" y="15382"/>
                      <a:pt x="0" y="15382"/>
                    </a:cubicBezTo>
                    <a:close/>
                  </a:path>
                </a:pathLst>
              </a:custGeom>
              <a:gradFill>
                <a:gsLst>
                  <a:gs pos="0">
                    <a:srgbClr val="C8CBCF"/>
                  </a:gs>
                  <a:gs pos="100000">
                    <a:srgbClr val="E7E7E8"/>
                  </a:gs>
                </a:gsLst>
                <a:lin ang="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49" name="Google Shape;274;p33">
                <a:extLst>
                  <a:ext uri="{FF2B5EF4-FFF2-40B4-BE49-F238E27FC236}">
                    <a16:creationId xmlns:a16="http://schemas.microsoft.com/office/drawing/2014/main" id="{DA216B25-FA66-4329-80DE-3991A3EF7C9B}"/>
                  </a:ext>
                </a:extLst>
              </p:cNvPr>
              <p:cNvSpPr/>
              <p:nvPr/>
            </p:nvSpPr>
            <p:spPr>
              <a:xfrm>
                <a:off x="9715500" y="2806700"/>
                <a:ext cx="17149664" cy="10409063"/>
              </a:xfrm>
              <a:custGeom>
                <a:avLst/>
                <a:gdLst/>
                <a:ahLst/>
                <a:cxnLst/>
                <a:rect l="l" t="t" r="r" b="b"/>
                <a:pathLst>
                  <a:path w="21600" h="21600" extrusionOk="0">
                    <a:moveTo>
                      <a:pt x="20575" y="19911"/>
                    </a:moveTo>
                    <a:lnTo>
                      <a:pt x="1025" y="19911"/>
                    </a:lnTo>
                    <a:lnTo>
                      <a:pt x="1025" y="1737"/>
                    </a:lnTo>
                    <a:lnTo>
                      <a:pt x="20575" y="1737"/>
                    </a:lnTo>
                    <a:cubicBezTo>
                      <a:pt x="20575" y="1737"/>
                      <a:pt x="20575" y="19911"/>
                      <a:pt x="20575" y="19911"/>
                    </a:cubicBezTo>
                    <a:close/>
                    <a:moveTo>
                      <a:pt x="20897" y="0"/>
                    </a:moveTo>
                    <a:lnTo>
                      <a:pt x="703" y="0"/>
                    </a:lnTo>
                    <a:cubicBezTo>
                      <a:pt x="315" y="0"/>
                      <a:pt x="0" y="518"/>
                      <a:pt x="0" y="1158"/>
                    </a:cubicBezTo>
                    <a:lnTo>
                      <a:pt x="0" y="21600"/>
                    </a:lnTo>
                    <a:lnTo>
                      <a:pt x="21600" y="21600"/>
                    </a:lnTo>
                    <a:lnTo>
                      <a:pt x="21600" y="1158"/>
                    </a:lnTo>
                    <a:cubicBezTo>
                      <a:pt x="21600" y="518"/>
                      <a:pt x="21285" y="0"/>
                      <a:pt x="20897" y="0"/>
                    </a:cubicBezTo>
                    <a:close/>
                  </a:path>
                </a:pathLst>
              </a:custGeom>
              <a:gradFill>
                <a:gsLst>
                  <a:gs pos="0">
                    <a:srgbClr val="32373C"/>
                  </a:gs>
                  <a:gs pos="6000">
                    <a:srgbClr val="32373C"/>
                  </a:gs>
                  <a:gs pos="62000">
                    <a:srgbClr val="000000"/>
                  </a:gs>
                  <a:gs pos="100000">
                    <a:srgbClr val="000000"/>
                  </a:gs>
                </a:gsLst>
                <a:lin ang="180000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0" name="Google Shape;275;p33">
                <a:extLst>
                  <a:ext uri="{FF2B5EF4-FFF2-40B4-BE49-F238E27FC236}">
                    <a16:creationId xmlns:a16="http://schemas.microsoft.com/office/drawing/2014/main" id="{E342DE7E-8D32-40FC-9326-33D924BD539E}"/>
                  </a:ext>
                </a:extLst>
              </p:cNvPr>
              <p:cNvSpPr/>
              <p:nvPr/>
            </p:nvSpPr>
            <p:spPr>
              <a:xfrm>
                <a:off x="15354298" y="17487900"/>
                <a:ext cx="5862725" cy="180217"/>
              </a:xfrm>
              <a:custGeom>
                <a:avLst/>
                <a:gdLst/>
                <a:ahLst/>
                <a:cxnLst/>
                <a:rect l="l" t="t" r="r" b="b"/>
                <a:pathLst>
                  <a:path w="21516" h="21600" extrusionOk="0">
                    <a:moveTo>
                      <a:pt x="21512" y="0"/>
                    </a:moveTo>
                    <a:cubicBezTo>
                      <a:pt x="21499" y="3516"/>
                      <a:pt x="21438" y="9477"/>
                      <a:pt x="21185" y="12548"/>
                    </a:cubicBezTo>
                    <a:cubicBezTo>
                      <a:pt x="20811" y="17077"/>
                      <a:pt x="19488" y="18813"/>
                      <a:pt x="18603" y="18813"/>
                    </a:cubicBezTo>
                    <a:cubicBezTo>
                      <a:pt x="18082" y="18813"/>
                      <a:pt x="14899" y="18813"/>
                      <a:pt x="12368" y="18813"/>
                    </a:cubicBezTo>
                    <a:cubicBezTo>
                      <a:pt x="12368" y="18813"/>
                      <a:pt x="10917" y="18813"/>
                      <a:pt x="9148" y="18813"/>
                    </a:cubicBezTo>
                    <a:cubicBezTo>
                      <a:pt x="6617" y="18813"/>
                      <a:pt x="3434" y="18813"/>
                      <a:pt x="2913" y="18813"/>
                    </a:cubicBezTo>
                    <a:cubicBezTo>
                      <a:pt x="2028" y="18813"/>
                      <a:pt x="705" y="17077"/>
                      <a:pt x="331" y="12548"/>
                    </a:cubicBezTo>
                    <a:cubicBezTo>
                      <a:pt x="78" y="9477"/>
                      <a:pt x="17" y="3516"/>
                      <a:pt x="4" y="0"/>
                    </a:cubicBezTo>
                    <a:lnTo>
                      <a:pt x="2" y="0"/>
                    </a:lnTo>
                    <a:cubicBezTo>
                      <a:pt x="2" y="0"/>
                      <a:pt x="-42" y="10806"/>
                      <a:pt x="331" y="15335"/>
                    </a:cubicBezTo>
                    <a:cubicBezTo>
                      <a:pt x="705" y="19864"/>
                      <a:pt x="2028" y="21600"/>
                      <a:pt x="2913" y="21600"/>
                    </a:cubicBezTo>
                    <a:cubicBezTo>
                      <a:pt x="3434" y="21600"/>
                      <a:pt x="6617" y="21600"/>
                      <a:pt x="9148" y="21600"/>
                    </a:cubicBezTo>
                    <a:cubicBezTo>
                      <a:pt x="10917" y="21600"/>
                      <a:pt x="12368" y="21600"/>
                      <a:pt x="12368" y="21600"/>
                    </a:cubicBezTo>
                    <a:cubicBezTo>
                      <a:pt x="14899" y="21600"/>
                      <a:pt x="18082" y="21600"/>
                      <a:pt x="18603" y="21600"/>
                    </a:cubicBezTo>
                    <a:cubicBezTo>
                      <a:pt x="19488" y="21600"/>
                      <a:pt x="20811" y="19864"/>
                      <a:pt x="21185" y="15335"/>
                    </a:cubicBezTo>
                    <a:cubicBezTo>
                      <a:pt x="21558" y="10806"/>
                      <a:pt x="21514" y="0"/>
                      <a:pt x="21514" y="0"/>
                    </a:cubicBezTo>
                    <a:cubicBezTo>
                      <a:pt x="21514" y="0"/>
                      <a:pt x="21512" y="0"/>
                      <a:pt x="21512" y="0"/>
                    </a:cubicBezTo>
                    <a:close/>
                  </a:path>
                </a:pathLst>
              </a:custGeom>
              <a:solidFill>
                <a:srgbClr val="000000">
                  <a:alpha val="74901"/>
                </a:srgbClr>
              </a:soli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1" name="Google Shape;276;p33">
                <a:extLst>
                  <a:ext uri="{FF2B5EF4-FFF2-40B4-BE49-F238E27FC236}">
                    <a16:creationId xmlns:a16="http://schemas.microsoft.com/office/drawing/2014/main" id="{0A7C9762-94DA-42D9-AB6F-FE0982399B6F}"/>
                  </a:ext>
                </a:extLst>
              </p:cNvPr>
              <p:cNvSpPr/>
              <p:nvPr/>
            </p:nvSpPr>
            <p:spPr>
              <a:xfrm>
                <a:off x="15328898" y="15125700"/>
                <a:ext cx="5908375" cy="2437965"/>
              </a:xfrm>
              <a:custGeom>
                <a:avLst/>
                <a:gdLst/>
                <a:ahLst/>
                <a:cxnLst/>
                <a:rect l="l" t="t"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0">
                    <a:srgbClr val="A4A7A8"/>
                  </a:gs>
                  <a:gs pos="34000">
                    <a:srgbClr val="F5F8FA"/>
                  </a:gs>
                  <a:gs pos="66000">
                    <a:srgbClr val="A4A7A8"/>
                  </a:gs>
                  <a:gs pos="100000">
                    <a:srgbClr val="A4A7A8"/>
                  </a:gs>
                </a:gsLst>
                <a:lin ang="540000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2" name="Google Shape;277;p33">
                <a:extLst>
                  <a:ext uri="{FF2B5EF4-FFF2-40B4-BE49-F238E27FC236}">
                    <a16:creationId xmlns:a16="http://schemas.microsoft.com/office/drawing/2014/main" id="{A7F0120B-3BF1-4A4D-B2C7-75CDB42AD55A}"/>
                  </a:ext>
                </a:extLst>
              </p:cNvPr>
              <p:cNvSpPr/>
              <p:nvPr/>
            </p:nvSpPr>
            <p:spPr>
              <a:xfrm>
                <a:off x="15328898" y="15125700"/>
                <a:ext cx="5908375" cy="2437965"/>
              </a:xfrm>
              <a:custGeom>
                <a:avLst/>
                <a:gdLst/>
                <a:ahLst/>
                <a:cxnLst/>
                <a:rect l="l" t="t"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0">
                    <a:srgbClr val="FFFFFF">
                      <a:alpha val="0"/>
                    </a:srgbClr>
                  </a:gs>
                  <a:gs pos="36000">
                    <a:srgbClr val="FFFFFF">
                      <a:alpha val="0"/>
                    </a:srgbClr>
                  </a:gs>
                  <a:gs pos="65000">
                    <a:srgbClr val="000000">
                      <a:alpha val="29803"/>
                    </a:srgbClr>
                  </a:gs>
                  <a:gs pos="95000">
                    <a:srgbClr val="FFFFFF">
                      <a:alpha val="0"/>
                    </a:srgbClr>
                  </a:gs>
                  <a:gs pos="100000">
                    <a:srgbClr val="FFFFFF">
                      <a:alpha val="0"/>
                    </a:srgbClr>
                  </a:gs>
                </a:gsLst>
                <a:lin ang="540000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3" name="Google Shape;278;p33">
                <a:extLst>
                  <a:ext uri="{FF2B5EF4-FFF2-40B4-BE49-F238E27FC236}">
                    <a16:creationId xmlns:a16="http://schemas.microsoft.com/office/drawing/2014/main" id="{0AF1A3BB-F6B4-4B72-881C-6036F8AECC3F}"/>
                  </a:ext>
                </a:extLst>
              </p:cNvPr>
              <p:cNvSpPr/>
              <p:nvPr/>
            </p:nvSpPr>
            <p:spPr>
              <a:xfrm>
                <a:off x="15328900" y="17462500"/>
                <a:ext cx="5909232" cy="180217"/>
              </a:xfrm>
              <a:custGeom>
                <a:avLst/>
                <a:gdLst/>
                <a:ahLst/>
                <a:cxnLst/>
                <a:rect l="l" t="t" r="r" b="b"/>
                <a:pathLst>
                  <a:path w="21516" h="21600" extrusionOk="0">
                    <a:moveTo>
                      <a:pt x="21515" y="0"/>
                    </a:moveTo>
                    <a:lnTo>
                      <a:pt x="21512" y="0"/>
                    </a:lnTo>
                    <a:cubicBezTo>
                      <a:pt x="21487" y="4170"/>
                      <a:pt x="21268" y="8231"/>
                      <a:pt x="20567" y="9989"/>
                    </a:cubicBezTo>
                    <a:cubicBezTo>
                      <a:pt x="19268" y="13239"/>
                      <a:pt x="17335" y="12776"/>
                      <a:pt x="17335" y="12776"/>
                    </a:cubicBezTo>
                    <a:lnTo>
                      <a:pt x="12356" y="12776"/>
                    </a:lnTo>
                    <a:lnTo>
                      <a:pt x="9160" y="12776"/>
                    </a:lnTo>
                    <a:lnTo>
                      <a:pt x="4181" y="12776"/>
                    </a:lnTo>
                    <a:cubicBezTo>
                      <a:pt x="4181" y="12776"/>
                      <a:pt x="2248" y="13239"/>
                      <a:pt x="949" y="9989"/>
                    </a:cubicBezTo>
                    <a:cubicBezTo>
                      <a:pt x="248" y="8231"/>
                      <a:pt x="29" y="4170"/>
                      <a:pt x="4" y="0"/>
                    </a:cubicBezTo>
                    <a:lnTo>
                      <a:pt x="1" y="0"/>
                    </a:lnTo>
                    <a:cubicBezTo>
                      <a:pt x="1" y="0"/>
                      <a:pt x="-42" y="10806"/>
                      <a:pt x="328" y="15335"/>
                    </a:cubicBezTo>
                    <a:cubicBezTo>
                      <a:pt x="699" y="19864"/>
                      <a:pt x="2096" y="21600"/>
                      <a:pt x="2974" y="21600"/>
                    </a:cubicBezTo>
                    <a:cubicBezTo>
                      <a:pt x="3491" y="21600"/>
                      <a:pt x="6649" y="21600"/>
                      <a:pt x="9160" y="21600"/>
                    </a:cubicBezTo>
                    <a:cubicBezTo>
                      <a:pt x="10916" y="21600"/>
                      <a:pt x="12356" y="21600"/>
                      <a:pt x="12356" y="21600"/>
                    </a:cubicBezTo>
                    <a:cubicBezTo>
                      <a:pt x="14867" y="21600"/>
                      <a:pt x="18025" y="21600"/>
                      <a:pt x="18542" y="21600"/>
                    </a:cubicBezTo>
                    <a:cubicBezTo>
                      <a:pt x="19420" y="21600"/>
                      <a:pt x="20817" y="19864"/>
                      <a:pt x="21188" y="15335"/>
                    </a:cubicBezTo>
                    <a:cubicBezTo>
                      <a:pt x="21558" y="10806"/>
                      <a:pt x="21515" y="0"/>
                      <a:pt x="21515" y="0"/>
                    </a:cubicBezTo>
                    <a:close/>
                  </a:path>
                </a:pathLst>
              </a:custGeom>
              <a:gradFill>
                <a:gsLst>
                  <a:gs pos="0">
                    <a:srgbClr val="6A6A6A"/>
                  </a:gs>
                  <a:gs pos="13000">
                    <a:srgbClr val="F5F8FA"/>
                  </a:gs>
                  <a:gs pos="87000">
                    <a:srgbClr val="F5F8FA"/>
                  </a:gs>
                  <a:gs pos="100000">
                    <a:srgbClr val="6A6A6A"/>
                  </a:gs>
                </a:gsLst>
                <a:lin ang="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4" name="Google Shape;279;p33">
                <a:extLst>
                  <a:ext uri="{FF2B5EF4-FFF2-40B4-BE49-F238E27FC236}">
                    <a16:creationId xmlns:a16="http://schemas.microsoft.com/office/drawing/2014/main" id="{A540F257-72D7-4926-8C28-052350978FE8}"/>
                  </a:ext>
                </a:extLst>
              </p:cNvPr>
              <p:cNvSpPr/>
              <p:nvPr/>
            </p:nvSpPr>
            <p:spPr>
              <a:xfrm>
                <a:off x="15328900" y="16014700"/>
                <a:ext cx="2250215" cy="1550427"/>
              </a:xfrm>
              <a:custGeom>
                <a:avLst/>
                <a:gdLst/>
                <a:ahLst/>
                <a:cxnLst/>
                <a:rect l="l" t="t" r="r" b="b"/>
                <a:pathLst>
                  <a:path w="20714" h="21549" extrusionOk="0">
                    <a:moveTo>
                      <a:pt x="9190" y="0"/>
                    </a:moveTo>
                    <a:cubicBezTo>
                      <a:pt x="8788" y="0"/>
                      <a:pt x="8391" y="32"/>
                      <a:pt x="7999" y="92"/>
                    </a:cubicBezTo>
                    <a:cubicBezTo>
                      <a:pt x="7690" y="4243"/>
                      <a:pt x="7297" y="8100"/>
                      <a:pt x="6856" y="9211"/>
                    </a:cubicBezTo>
                    <a:cubicBezTo>
                      <a:pt x="5786" y="11904"/>
                      <a:pt x="933" y="18368"/>
                      <a:pt x="470" y="18961"/>
                    </a:cubicBezTo>
                    <a:cubicBezTo>
                      <a:pt x="6" y="19553"/>
                      <a:pt x="-886" y="20846"/>
                      <a:pt x="2396" y="21223"/>
                    </a:cubicBezTo>
                    <a:cubicBezTo>
                      <a:pt x="5678" y="21600"/>
                      <a:pt x="10566" y="21546"/>
                      <a:pt x="10566" y="21546"/>
                    </a:cubicBezTo>
                    <a:lnTo>
                      <a:pt x="20377" y="21546"/>
                    </a:lnTo>
                    <a:cubicBezTo>
                      <a:pt x="20596" y="20209"/>
                      <a:pt x="20714" y="18811"/>
                      <a:pt x="20714" y="17372"/>
                    </a:cubicBezTo>
                    <a:cubicBezTo>
                      <a:pt x="20714" y="7778"/>
                      <a:pt x="15555" y="0"/>
                      <a:pt x="9190" y="0"/>
                    </a:cubicBezTo>
                    <a:close/>
                  </a:path>
                </a:pathLst>
              </a:custGeom>
              <a:gradFill>
                <a:gsLst>
                  <a:gs pos="0">
                    <a:srgbClr val="FFFFFF">
                      <a:alpha val="0"/>
                    </a:srgbClr>
                  </a:gs>
                  <a:gs pos="35000">
                    <a:srgbClr val="FFFFFF">
                      <a:alpha val="0"/>
                    </a:srgbClr>
                  </a:gs>
                  <a:gs pos="94000">
                    <a:srgbClr val="F5F8FA"/>
                  </a:gs>
                  <a:gs pos="100000">
                    <a:srgbClr val="F5F8FA"/>
                  </a:gs>
                </a:gsLst>
                <a:lin ang="900000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5" name="Google Shape;280;p33">
                <a:extLst>
                  <a:ext uri="{FF2B5EF4-FFF2-40B4-BE49-F238E27FC236}">
                    <a16:creationId xmlns:a16="http://schemas.microsoft.com/office/drawing/2014/main" id="{0753EF86-9EA3-48A2-8E25-81C01AC7B10B}"/>
                  </a:ext>
                </a:extLst>
              </p:cNvPr>
              <p:cNvSpPr/>
              <p:nvPr/>
            </p:nvSpPr>
            <p:spPr>
              <a:xfrm>
                <a:off x="18986500" y="16014700"/>
                <a:ext cx="2250216" cy="1550427"/>
              </a:xfrm>
              <a:custGeom>
                <a:avLst/>
                <a:gdLst/>
                <a:ahLst/>
                <a:cxnLst/>
                <a:rect l="l" t="t" r="r" b="b"/>
                <a:pathLst>
                  <a:path w="20714" h="21549" extrusionOk="0">
                    <a:moveTo>
                      <a:pt x="11524" y="0"/>
                    </a:moveTo>
                    <a:cubicBezTo>
                      <a:pt x="11926" y="0"/>
                      <a:pt x="12323" y="32"/>
                      <a:pt x="12715" y="92"/>
                    </a:cubicBezTo>
                    <a:cubicBezTo>
                      <a:pt x="13024" y="4243"/>
                      <a:pt x="13417" y="8100"/>
                      <a:pt x="13858" y="9211"/>
                    </a:cubicBezTo>
                    <a:cubicBezTo>
                      <a:pt x="14928" y="11904"/>
                      <a:pt x="19781" y="18368"/>
                      <a:pt x="20244" y="18961"/>
                    </a:cubicBezTo>
                    <a:cubicBezTo>
                      <a:pt x="20708" y="19553"/>
                      <a:pt x="21600" y="20846"/>
                      <a:pt x="18318" y="21223"/>
                    </a:cubicBezTo>
                    <a:cubicBezTo>
                      <a:pt x="15036" y="21600"/>
                      <a:pt x="10148" y="21546"/>
                      <a:pt x="10148" y="21546"/>
                    </a:cubicBezTo>
                    <a:lnTo>
                      <a:pt x="337" y="21546"/>
                    </a:lnTo>
                    <a:cubicBezTo>
                      <a:pt x="118" y="20209"/>
                      <a:pt x="0" y="18811"/>
                      <a:pt x="0" y="17372"/>
                    </a:cubicBezTo>
                    <a:cubicBezTo>
                      <a:pt x="0" y="7778"/>
                      <a:pt x="5159" y="0"/>
                      <a:pt x="11524" y="0"/>
                    </a:cubicBezTo>
                    <a:close/>
                  </a:path>
                </a:pathLst>
              </a:custGeom>
              <a:gradFill>
                <a:gsLst>
                  <a:gs pos="0">
                    <a:srgbClr val="F5F8FA"/>
                  </a:gs>
                  <a:gs pos="21000">
                    <a:srgbClr val="F5F8FA"/>
                  </a:gs>
                  <a:gs pos="78000">
                    <a:srgbClr val="EEEFF1">
                      <a:alpha val="0"/>
                    </a:srgbClr>
                  </a:gs>
                  <a:gs pos="100000">
                    <a:srgbClr val="EEEFF1">
                      <a:alpha val="0"/>
                    </a:srgbClr>
                  </a:gs>
                </a:gsLst>
                <a:path path="circle">
                  <a:fillToRect l="100000" t="100000"/>
                </a:path>
                <a:tileRect r="-100000" b="-10000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6" name="Google Shape;281;p33">
                <a:extLst>
                  <a:ext uri="{FF2B5EF4-FFF2-40B4-BE49-F238E27FC236}">
                    <a16:creationId xmlns:a16="http://schemas.microsoft.com/office/drawing/2014/main" id="{FF998B80-31FC-495C-AD85-2C16B209D792}"/>
                  </a:ext>
                </a:extLst>
              </p:cNvPr>
              <p:cNvSpPr/>
              <p:nvPr/>
            </p:nvSpPr>
            <p:spPr>
              <a:xfrm>
                <a:off x="17729200" y="2806700"/>
                <a:ext cx="9136050" cy="10409061"/>
              </a:xfrm>
              <a:custGeom>
                <a:avLst/>
                <a:gdLst/>
                <a:ahLst/>
                <a:cxnLst/>
                <a:rect l="l" t="t" r="r" b="b"/>
                <a:pathLst>
                  <a:path w="21600" h="21600" extrusionOk="0">
                    <a:moveTo>
                      <a:pt x="21600" y="1158"/>
                    </a:moveTo>
                    <a:cubicBezTo>
                      <a:pt x="21600" y="518"/>
                      <a:pt x="21009" y="0"/>
                      <a:pt x="20281" y="0"/>
                    </a:cubicBezTo>
                    <a:lnTo>
                      <a:pt x="13897" y="0"/>
                    </a:lnTo>
                    <a:lnTo>
                      <a:pt x="0" y="21600"/>
                    </a:lnTo>
                    <a:lnTo>
                      <a:pt x="21600" y="21600"/>
                    </a:lnTo>
                    <a:cubicBezTo>
                      <a:pt x="21600" y="21600"/>
                      <a:pt x="21600" y="1158"/>
                      <a:pt x="21600" y="1158"/>
                    </a:cubicBezTo>
                    <a:close/>
                  </a:path>
                </a:pathLst>
              </a:custGeom>
              <a:gradFill>
                <a:gsLst>
                  <a:gs pos="0">
                    <a:srgbClr val="FFFFFF">
                      <a:alpha val="60000"/>
                    </a:srgbClr>
                  </a:gs>
                  <a:gs pos="91000">
                    <a:srgbClr val="FFFFFF">
                      <a:alpha val="14901"/>
                    </a:srgbClr>
                  </a:gs>
                  <a:gs pos="100000">
                    <a:srgbClr val="FFFFFF">
                      <a:alpha val="14901"/>
                    </a:srgbClr>
                  </a:gs>
                </a:gsLst>
                <a:lin ang="540000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7" name="Google Shape;282;p33">
                <a:extLst>
                  <a:ext uri="{FF2B5EF4-FFF2-40B4-BE49-F238E27FC236}">
                    <a16:creationId xmlns:a16="http://schemas.microsoft.com/office/drawing/2014/main" id="{08AE27F5-09FC-44AA-B86B-CF1FC67580C4}"/>
                  </a:ext>
                </a:extLst>
              </p:cNvPr>
              <p:cNvSpPr/>
              <p:nvPr/>
            </p:nvSpPr>
            <p:spPr>
              <a:xfrm>
                <a:off x="9715500" y="13220700"/>
                <a:ext cx="17149658" cy="23255"/>
              </a:xfrm>
              <a:custGeom>
                <a:avLst/>
                <a:gdLst/>
                <a:ahLst/>
                <a:cxnLst/>
                <a:rect l="l" t="t" r="r" b="b"/>
                <a:pathLst>
                  <a:path w="21600" h="21600" extrusionOk="0">
                    <a:moveTo>
                      <a:pt x="0" y="0"/>
                    </a:moveTo>
                    <a:lnTo>
                      <a:pt x="0" y="21600"/>
                    </a:lnTo>
                    <a:lnTo>
                      <a:pt x="21600" y="21600"/>
                    </a:lnTo>
                    <a:lnTo>
                      <a:pt x="21600" y="0"/>
                    </a:lnTo>
                    <a:cubicBezTo>
                      <a:pt x="21600" y="0"/>
                      <a:pt x="0" y="0"/>
                      <a:pt x="0" y="0"/>
                    </a:cubicBezTo>
                    <a:close/>
                  </a:path>
                </a:pathLst>
              </a:custGeom>
              <a:gradFill>
                <a:gsLst>
                  <a:gs pos="0">
                    <a:srgbClr val="E1E1E3">
                      <a:alpha val="0"/>
                    </a:srgbClr>
                  </a:gs>
                  <a:gs pos="100000">
                    <a:srgbClr val="9EA0A4">
                      <a:alpha val="0"/>
                    </a:srgbClr>
                  </a:gs>
                </a:gsLst>
                <a:lin ang="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8" name="Google Shape;283;p33">
                <a:extLst>
                  <a:ext uri="{FF2B5EF4-FFF2-40B4-BE49-F238E27FC236}">
                    <a16:creationId xmlns:a16="http://schemas.microsoft.com/office/drawing/2014/main" id="{133A021C-5274-4659-8DF6-2CB6529B01B3}"/>
                  </a:ext>
                </a:extLst>
              </p:cNvPr>
              <p:cNvSpPr/>
              <p:nvPr/>
            </p:nvSpPr>
            <p:spPr>
              <a:xfrm>
                <a:off x="18173700" y="3009900"/>
                <a:ext cx="222432" cy="222434"/>
              </a:xfrm>
              <a:custGeom>
                <a:avLst/>
                <a:gdLst/>
                <a:ahLst/>
                <a:cxnLst/>
                <a:rect l="l" t="t" r="r" b="b"/>
                <a:pathLst>
                  <a:path w="19678" h="19678" extrusionOk="0">
                    <a:moveTo>
                      <a:pt x="16797" y="2883"/>
                    </a:moveTo>
                    <a:cubicBezTo>
                      <a:pt x="12953" y="-961"/>
                      <a:pt x="6723" y="-961"/>
                      <a:pt x="2882" y="2883"/>
                    </a:cubicBezTo>
                    <a:cubicBezTo>
                      <a:pt x="-961" y="6723"/>
                      <a:pt x="-961" y="12953"/>
                      <a:pt x="2882" y="16797"/>
                    </a:cubicBezTo>
                    <a:cubicBezTo>
                      <a:pt x="6723" y="20639"/>
                      <a:pt x="12953" y="20638"/>
                      <a:pt x="16797" y="16797"/>
                    </a:cubicBezTo>
                    <a:cubicBezTo>
                      <a:pt x="20637" y="12953"/>
                      <a:pt x="20639" y="6723"/>
                      <a:pt x="16797" y="2883"/>
                    </a:cubicBezTo>
                    <a:close/>
                  </a:path>
                </a:pathLst>
              </a:custGeom>
              <a:gradFill>
                <a:gsLst>
                  <a:gs pos="0">
                    <a:srgbClr val="666666"/>
                  </a:gs>
                  <a:gs pos="28000">
                    <a:srgbClr val="666666"/>
                  </a:gs>
                  <a:gs pos="86000">
                    <a:srgbClr val="090909"/>
                  </a:gs>
                  <a:gs pos="100000">
                    <a:srgbClr val="090909"/>
                  </a:gs>
                </a:gsLst>
                <a:lin ang="3558017"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59" name="Google Shape;284;p33">
                <a:extLst>
                  <a:ext uri="{FF2B5EF4-FFF2-40B4-BE49-F238E27FC236}">
                    <a16:creationId xmlns:a16="http://schemas.microsoft.com/office/drawing/2014/main" id="{6DC371B7-F5A4-4B7E-A12D-15A90A73707F}"/>
                  </a:ext>
                </a:extLst>
              </p:cNvPr>
              <p:cNvSpPr/>
              <p:nvPr/>
            </p:nvSpPr>
            <p:spPr>
              <a:xfrm>
                <a:off x="18199100" y="3035300"/>
                <a:ext cx="175264" cy="175219"/>
              </a:xfrm>
              <a:custGeom>
                <a:avLst/>
                <a:gdLst/>
                <a:ahLst/>
                <a:cxnLst/>
                <a:rect l="l" t="t" r="r" b="b"/>
                <a:pathLst>
                  <a:path w="21600" h="21600" extrusionOk="0">
                    <a:moveTo>
                      <a:pt x="21600" y="10803"/>
                    </a:moveTo>
                    <a:cubicBezTo>
                      <a:pt x="21600" y="16765"/>
                      <a:pt x="16776" y="21600"/>
                      <a:pt x="10800" y="21600"/>
                    </a:cubicBezTo>
                    <a:cubicBezTo>
                      <a:pt x="4840" y="21600"/>
                      <a:pt x="0" y="16765"/>
                      <a:pt x="0" y="10803"/>
                    </a:cubicBezTo>
                    <a:cubicBezTo>
                      <a:pt x="0" y="4835"/>
                      <a:pt x="4840" y="0"/>
                      <a:pt x="10800" y="0"/>
                    </a:cubicBezTo>
                    <a:cubicBezTo>
                      <a:pt x="16776" y="0"/>
                      <a:pt x="21600" y="4835"/>
                      <a:pt x="21600" y="10803"/>
                    </a:cubicBezTo>
                    <a:close/>
                  </a:path>
                </a:pathLst>
              </a:custGeom>
              <a:gradFill>
                <a:gsLst>
                  <a:gs pos="0">
                    <a:srgbClr val="474747"/>
                  </a:gs>
                  <a:gs pos="30000">
                    <a:srgbClr val="474747"/>
                  </a:gs>
                  <a:gs pos="70000">
                    <a:srgbClr val="060606"/>
                  </a:gs>
                  <a:gs pos="100000">
                    <a:srgbClr val="060606"/>
                  </a:gs>
                </a:gsLst>
                <a:lin ang="0" scaled="0"/>
              </a:gra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sp>
            <p:nvSpPr>
              <p:cNvPr id="60" name="Google Shape;285;p33">
                <a:extLst>
                  <a:ext uri="{FF2B5EF4-FFF2-40B4-BE49-F238E27FC236}">
                    <a16:creationId xmlns:a16="http://schemas.microsoft.com/office/drawing/2014/main" id="{F3189226-8B0B-4C49-855E-D32BB32275C3}"/>
                  </a:ext>
                </a:extLst>
              </p:cNvPr>
              <p:cNvSpPr/>
              <p:nvPr/>
            </p:nvSpPr>
            <p:spPr>
              <a:xfrm>
                <a:off x="18262600" y="3098800"/>
                <a:ext cx="43089" cy="43079"/>
              </a:xfrm>
              <a:custGeom>
                <a:avLst/>
                <a:gdLst/>
                <a:ahLst/>
                <a:cxnLst/>
                <a:rect l="l" t="t"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a:noFill/>
              </a:ln>
              <a:effectLst>
                <a:reflection stA="12000" endPos="13000" sy="-100000" algn="bl" rotWithShape="0"/>
              </a:effectLst>
            </p:spPr>
            <p:txBody>
              <a:bodyPr spcFirstLastPara="1" wrap="square" lIns="0" tIns="0" rIns="0" bIns="0" anchor="ctr" anchorCtr="0">
                <a:noAutofit/>
              </a:bodyPr>
              <a:lstStyle/>
              <a:p>
                <a:pPr marL="0" marR="0" lvl="0" indent="0" algn="ctr" rtl="0">
                  <a:spcBef>
                    <a:spcPts val="0"/>
                  </a:spcBef>
                  <a:spcAft>
                    <a:spcPts val="0"/>
                  </a:spcAft>
                  <a:buNone/>
                </a:pPr>
                <a:endParaRPr sz="2100">
                  <a:solidFill>
                    <a:srgbClr val="000000"/>
                  </a:solidFill>
                  <a:latin typeface="Gill Sans"/>
                  <a:ea typeface="Gill Sans"/>
                  <a:cs typeface="Gill Sans"/>
                  <a:sym typeface="Gill Sans"/>
                </a:endParaRPr>
              </a:p>
            </p:txBody>
          </p:sp>
        </p:grpSp>
      </p:grpSp>
      <p:sp>
        <p:nvSpPr>
          <p:cNvPr id="11" name="Rectangle 10">
            <a:extLst>
              <a:ext uri="{FF2B5EF4-FFF2-40B4-BE49-F238E27FC236}">
                <a16:creationId xmlns:a16="http://schemas.microsoft.com/office/drawing/2014/main" id="{B4BCC4FF-70E0-4DD3-A3D2-652AF3E4BC9E}"/>
              </a:ext>
            </a:extLst>
          </p:cNvPr>
          <p:cNvSpPr/>
          <p:nvPr/>
        </p:nvSpPr>
        <p:spPr>
          <a:xfrm>
            <a:off x="285750" y="6264987"/>
            <a:ext cx="11496675" cy="398297"/>
          </a:xfrm>
          <a:prstGeom prst="rect">
            <a:avLst/>
          </a:prstGeom>
          <a:ln w="38100"/>
        </p:spPr>
        <p:style>
          <a:lnRef idx="2">
            <a:schemeClr val="accent4"/>
          </a:lnRef>
          <a:fillRef idx="1">
            <a:schemeClr val="lt1"/>
          </a:fillRef>
          <a:effectRef idx="0">
            <a:schemeClr val="accent4"/>
          </a:effectRef>
          <a:fontRef idx="minor">
            <a:schemeClr val="dk1"/>
          </a:fontRef>
        </p:style>
        <p:txBody>
          <a:bodyPr rtlCol="0" anchor="ctr"/>
          <a:lstStyle/>
          <a:p>
            <a:pPr algn="ctr"/>
            <a:endParaRPr lang="vi-VN"/>
          </a:p>
        </p:txBody>
      </p:sp>
      <p:grpSp>
        <p:nvGrpSpPr>
          <p:cNvPr id="18" name="Group 17">
            <a:extLst>
              <a:ext uri="{FF2B5EF4-FFF2-40B4-BE49-F238E27FC236}">
                <a16:creationId xmlns:a16="http://schemas.microsoft.com/office/drawing/2014/main" id="{562ABE01-AE15-4CA6-94BD-31FEF92C82FE}"/>
              </a:ext>
            </a:extLst>
          </p:cNvPr>
          <p:cNvGrpSpPr/>
          <p:nvPr/>
        </p:nvGrpSpPr>
        <p:grpSpPr>
          <a:xfrm>
            <a:off x="484001" y="1879064"/>
            <a:ext cx="2011929" cy="4796614"/>
            <a:chOff x="484001" y="1879064"/>
            <a:chExt cx="2011929" cy="4796614"/>
          </a:xfrm>
        </p:grpSpPr>
        <p:grpSp>
          <p:nvGrpSpPr>
            <p:cNvPr id="13" name="Group 12">
              <a:extLst>
                <a:ext uri="{FF2B5EF4-FFF2-40B4-BE49-F238E27FC236}">
                  <a16:creationId xmlns:a16="http://schemas.microsoft.com/office/drawing/2014/main" id="{8EF1CCBC-5EE8-448F-B7E1-123760E5A1D8}"/>
                </a:ext>
              </a:extLst>
            </p:cNvPr>
            <p:cNvGrpSpPr/>
            <p:nvPr/>
          </p:nvGrpSpPr>
          <p:grpSpPr>
            <a:xfrm>
              <a:off x="484001" y="1879064"/>
              <a:ext cx="2011929" cy="1124020"/>
              <a:chOff x="484001" y="1879064"/>
              <a:chExt cx="2011929" cy="1124020"/>
            </a:xfrm>
          </p:grpSpPr>
          <p:sp>
            <p:nvSpPr>
              <p:cNvPr id="289" name="Google Shape;289;p33"/>
              <p:cNvSpPr/>
              <p:nvPr/>
            </p:nvSpPr>
            <p:spPr>
              <a:xfrm>
                <a:off x="485370" y="1879064"/>
                <a:ext cx="2010560" cy="1122576"/>
              </a:xfrm>
              <a:prstGeom prst="rect">
                <a:avLst/>
              </a:prstGeom>
              <a:solidFill>
                <a:srgbClr val="3B4146"/>
              </a:solidFill>
              <a:ln w="254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0" name="Google Shape;290;p33"/>
              <p:cNvSpPr txBox="1"/>
              <p:nvPr/>
            </p:nvSpPr>
            <p:spPr>
              <a:xfrm>
                <a:off x="484001" y="1880508"/>
                <a:ext cx="2010560" cy="1122576"/>
              </a:xfrm>
              <a:prstGeom prst="rect">
                <a:avLst/>
              </a:prstGeom>
              <a:noFill/>
              <a:ln>
                <a:noFill/>
              </a:ln>
            </p:spPr>
            <p:txBody>
              <a:bodyPr spcFirstLastPara="1" wrap="square" lIns="60933" tIns="60933" rIns="60933" bIns="60933" anchor="ctr" anchorCtr="0">
                <a:noAutofit/>
              </a:bodyPr>
              <a:lstStyle/>
              <a:p>
                <a:pPr algn="ctr">
                  <a:lnSpc>
                    <a:spcPct val="150000"/>
                  </a:lnSpc>
                  <a:buClr>
                    <a:schemeClr val="lt1"/>
                  </a:buClr>
                  <a:buSzPts val="1200"/>
                </a:pPr>
                <a:r>
                  <a:rPr lang="en-US" sz="1600" b="1" err="1">
                    <a:solidFill>
                      <a:schemeClr val="lt1"/>
                    </a:solidFill>
                    <a:latin typeface="Gill Sans"/>
                    <a:ea typeface="Gill Sans"/>
                    <a:cs typeface="Gill Sans"/>
                    <a:sym typeface="Gill Sans"/>
                  </a:rPr>
                  <a:t>Ngăn</a:t>
                </a:r>
                <a:r>
                  <a:rPr lang="en-US" sz="1600" b="1">
                    <a:solidFill>
                      <a:schemeClr val="lt1"/>
                    </a:solidFill>
                    <a:latin typeface="Gill Sans"/>
                    <a:ea typeface="Gill Sans"/>
                    <a:cs typeface="Gill Sans"/>
                    <a:sym typeface="Gill Sans"/>
                  </a:rPr>
                  <a:t> chặn</a:t>
                </a:r>
              </a:p>
              <a:p>
                <a:pPr algn="ctr">
                  <a:lnSpc>
                    <a:spcPct val="150000"/>
                  </a:lnSpc>
                  <a:buClr>
                    <a:schemeClr val="lt1"/>
                  </a:buClr>
                  <a:buSzPts val="1200"/>
                </a:pPr>
                <a:r>
                  <a:rPr lang="en-US" sz="1600" b="1">
                    <a:solidFill>
                      <a:schemeClr val="lt1"/>
                    </a:solidFill>
                    <a:latin typeface="Gill Sans"/>
                    <a:ea typeface="Gill Sans"/>
                    <a:cs typeface="Gill Sans"/>
                    <a:sym typeface="Gill Sans"/>
                  </a:rPr>
                  <a:t>chấm </a:t>
                </a:r>
                <a:r>
                  <a:rPr lang="en-US" sz="1600" b="1" err="1">
                    <a:solidFill>
                      <a:schemeClr val="lt1"/>
                    </a:solidFill>
                    <a:latin typeface="Gill Sans"/>
                    <a:ea typeface="Gill Sans"/>
                    <a:cs typeface="Gill Sans"/>
                    <a:sym typeface="Gill Sans"/>
                  </a:rPr>
                  <a:t>công</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hộ</a:t>
                </a:r>
                <a:endParaRPr sz="1600" b="1">
                  <a:solidFill>
                    <a:schemeClr val="lt1"/>
                  </a:solidFill>
                  <a:latin typeface="Gill Sans"/>
                  <a:ea typeface="Gill Sans"/>
                  <a:cs typeface="Gill Sans"/>
                  <a:sym typeface="Gill Sans"/>
                </a:endParaRPr>
              </a:p>
            </p:txBody>
          </p:sp>
        </p:grpSp>
        <p:sp>
          <p:nvSpPr>
            <p:cNvPr id="10" name="TextBox 9">
              <a:extLst>
                <a:ext uri="{FF2B5EF4-FFF2-40B4-BE49-F238E27FC236}">
                  <a16:creationId xmlns:a16="http://schemas.microsoft.com/office/drawing/2014/main" id="{92A92E70-D464-4C5C-8BFE-230051842FF6}"/>
                </a:ext>
              </a:extLst>
            </p:cNvPr>
            <p:cNvSpPr txBox="1"/>
            <p:nvPr/>
          </p:nvSpPr>
          <p:spPr>
            <a:xfrm>
              <a:off x="485370" y="6292188"/>
              <a:ext cx="1752600" cy="383490"/>
            </a:xfrm>
            <a:prstGeom prst="rect">
              <a:avLst/>
            </a:prstGeom>
            <a:noFill/>
          </p:spPr>
          <p:txBody>
            <a:bodyPr wrap="square" rtlCol="0">
              <a:spAutoFit/>
            </a:bodyPr>
            <a:lstStyle/>
            <a:p>
              <a:r>
                <a:rPr lang="en-US"/>
                <a:t>CHÍNH XÁC</a:t>
              </a:r>
              <a:endParaRPr lang="vi-VN"/>
            </a:p>
          </p:txBody>
        </p:sp>
      </p:grpSp>
      <p:grpSp>
        <p:nvGrpSpPr>
          <p:cNvPr id="21" name="Group 20">
            <a:extLst>
              <a:ext uri="{FF2B5EF4-FFF2-40B4-BE49-F238E27FC236}">
                <a16:creationId xmlns:a16="http://schemas.microsoft.com/office/drawing/2014/main" id="{53FBEC0B-1C64-423C-9811-C9C4FDADE519}"/>
              </a:ext>
            </a:extLst>
          </p:cNvPr>
          <p:cNvGrpSpPr/>
          <p:nvPr/>
        </p:nvGrpSpPr>
        <p:grpSpPr>
          <a:xfrm>
            <a:off x="2859990" y="1879064"/>
            <a:ext cx="2483535" cy="4796614"/>
            <a:chOff x="2859990" y="1879064"/>
            <a:chExt cx="2483535" cy="4796614"/>
          </a:xfrm>
        </p:grpSpPr>
        <p:sp>
          <p:nvSpPr>
            <p:cNvPr id="64" name="TextBox 63">
              <a:extLst>
                <a:ext uri="{FF2B5EF4-FFF2-40B4-BE49-F238E27FC236}">
                  <a16:creationId xmlns:a16="http://schemas.microsoft.com/office/drawing/2014/main" id="{CCE86E1E-5A2D-4C9F-AE39-998598458858}"/>
                </a:ext>
              </a:extLst>
            </p:cNvPr>
            <p:cNvSpPr txBox="1"/>
            <p:nvPr/>
          </p:nvSpPr>
          <p:spPr>
            <a:xfrm>
              <a:off x="2859990" y="6292188"/>
              <a:ext cx="1278635" cy="383490"/>
            </a:xfrm>
            <a:prstGeom prst="rect">
              <a:avLst/>
            </a:prstGeom>
            <a:noFill/>
          </p:spPr>
          <p:txBody>
            <a:bodyPr wrap="square" rtlCol="0">
              <a:spAutoFit/>
            </a:bodyPr>
            <a:lstStyle/>
            <a:p>
              <a:r>
                <a:rPr lang="en-US"/>
                <a:t>BẢO MẬT</a:t>
              </a:r>
              <a:endParaRPr lang="vi-VN"/>
            </a:p>
          </p:txBody>
        </p:sp>
        <p:grpSp>
          <p:nvGrpSpPr>
            <p:cNvPr id="14" name="Group 13">
              <a:extLst>
                <a:ext uri="{FF2B5EF4-FFF2-40B4-BE49-F238E27FC236}">
                  <a16:creationId xmlns:a16="http://schemas.microsoft.com/office/drawing/2014/main" id="{582B1AAE-19E1-4A7A-BDB1-25216D20C417}"/>
                </a:ext>
              </a:extLst>
            </p:cNvPr>
            <p:cNvGrpSpPr/>
            <p:nvPr/>
          </p:nvGrpSpPr>
          <p:grpSpPr>
            <a:xfrm>
              <a:off x="3293820" y="1879064"/>
              <a:ext cx="2049705" cy="1135148"/>
              <a:chOff x="3293820" y="1879064"/>
              <a:chExt cx="2049705" cy="1135148"/>
            </a:xfrm>
          </p:grpSpPr>
          <p:sp>
            <p:nvSpPr>
              <p:cNvPr id="291" name="Google Shape;291;p33"/>
              <p:cNvSpPr/>
              <p:nvPr/>
            </p:nvSpPr>
            <p:spPr>
              <a:xfrm>
                <a:off x="3293820" y="1879064"/>
                <a:ext cx="2010560" cy="1122576"/>
              </a:xfrm>
              <a:prstGeom prst="rect">
                <a:avLst/>
              </a:prstGeom>
              <a:solidFill>
                <a:srgbClr val="3B4146"/>
              </a:solidFill>
              <a:ln w="254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2" name="Google Shape;292;p33"/>
              <p:cNvSpPr txBox="1"/>
              <p:nvPr/>
            </p:nvSpPr>
            <p:spPr>
              <a:xfrm>
                <a:off x="3332965" y="1891636"/>
                <a:ext cx="2010560" cy="1122576"/>
              </a:xfrm>
              <a:prstGeom prst="rect">
                <a:avLst/>
              </a:prstGeom>
              <a:noFill/>
              <a:ln>
                <a:noFill/>
              </a:ln>
            </p:spPr>
            <p:txBody>
              <a:bodyPr spcFirstLastPara="1" wrap="square" lIns="60933" tIns="60933" rIns="60933" bIns="60933" anchor="ctr" anchorCtr="0">
                <a:noAutofit/>
              </a:bodyPr>
              <a:lstStyle/>
              <a:p>
                <a:pPr algn="ctr">
                  <a:lnSpc>
                    <a:spcPct val="150000"/>
                  </a:lnSpc>
                  <a:buClr>
                    <a:schemeClr val="lt1"/>
                  </a:buClr>
                  <a:buSzPts val="1200"/>
                </a:pPr>
                <a:r>
                  <a:rPr lang="en-US" sz="1600" b="1" err="1">
                    <a:solidFill>
                      <a:schemeClr val="lt1"/>
                    </a:solidFill>
                    <a:latin typeface="Gill Sans"/>
                    <a:ea typeface="Gill Sans"/>
                    <a:cs typeface="Gill Sans"/>
                    <a:sym typeface="Gill Sans"/>
                  </a:rPr>
                  <a:t>Tăng</a:t>
                </a:r>
                <a:r>
                  <a:rPr lang="en-US" sz="1600" b="1">
                    <a:solidFill>
                      <a:schemeClr val="lt1"/>
                    </a:solidFill>
                    <a:latin typeface="Gill Sans"/>
                    <a:ea typeface="Gill Sans"/>
                    <a:cs typeface="Gill Sans"/>
                    <a:sym typeface="Gill Sans"/>
                  </a:rPr>
                  <a:t> cường</a:t>
                </a:r>
              </a:p>
              <a:p>
                <a:pPr algn="ctr">
                  <a:lnSpc>
                    <a:spcPct val="150000"/>
                  </a:lnSpc>
                  <a:buClr>
                    <a:schemeClr val="lt1"/>
                  </a:buClr>
                  <a:buSzPts val="1200"/>
                </a:pPr>
                <a:r>
                  <a:rPr lang="en-US" sz="1600" b="1">
                    <a:solidFill>
                      <a:schemeClr val="lt1"/>
                    </a:solidFill>
                    <a:latin typeface="Gill Sans"/>
                    <a:ea typeface="Gill Sans"/>
                    <a:cs typeface="Gill Sans"/>
                    <a:sym typeface="Gill Sans"/>
                  </a:rPr>
                  <a:t>bảo </a:t>
                </a:r>
                <a:r>
                  <a:rPr lang="en-US" sz="1600" b="1" err="1">
                    <a:solidFill>
                      <a:schemeClr val="lt1"/>
                    </a:solidFill>
                    <a:latin typeface="Gill Sans"/>
                    <a:ea typeface="Gill Sans"/>
                    <a:cs typeface="Gill Sans"/>
                    <a:sym typeface="Gill Sans"/>
                  </a:rPr>
                  <a:t>mật</a:t>
                </a:r>
                <a:endParaRPr sz="1600" b="1">
                  <a:solidFill>
                    <a:schemeClr val="lt1"/>
                  </a:solidFill>
                  <a:latin typeface="Gill Sans"/>
                  <a:ea typeface="Gill Sans"/>
                  <a:cs typeface="Gill Sans"/>
                  <a:sym typeface="Gill Sans"/>
                </a:endParaRPr>
              </a:p>
            </p:txBody>
          </p:sp>
        </p:grpSp>
      </p:grpSp>
      <p:grpSp>
        <p:nvGrpSpPr>
          <p:cNvPr id="22" name="Group 21">
            <a:extLst>
              <a:ext uri="{FF2B5EF4-FFF2-40B4-BE49-F238E27FC236}">
                <a16:creationId xmlns:a16="http://schemas.microsoft.com/office/drawing/2014/main" id="{043E2FFF-DF18-4713-90C4-BF5058BFDF6E}"/>
              </a:ext>
            </a:extLst>
          </p:cNvPr>
          <p:cNvGrpSpPr/>
          <p:nvPr/>
        </p:nvGrpSpPr>
        <p:grpSpPr>
          <a:xfrm>
            <a:off x="484001" y="3267110"/>
            <a:ext cx="6383819" cy="3408568"/>
            <a:chOff x="484001" y="3267110"/>
            <a:chExt cx="6383819" cy="3408568"/>
          </a:xfrm>
        </p:grpSpPr>
        <p:grpSp>
          <p:nvGrpSpPr>
            <p:cNvPr id="15" name="Group 14">
              <a:extLst>
                <a:ext uri="{FF2B5EF4-FFF2-40B4-BE49-F238E27FC236}">
                  <a16:creationId xmlns:a16="http://schemas.microsoft.com/office/drawing/2014/main" id="{687461EB-689E-4E7F-8AE9-9D8962E90297}"/>
                </a:ext>
              </a:extLst>
            </p:cNvPr>
            <p:cNvGrpSpPr/>
            <p:nvPr/>
          </p:nvGrpSpPr>
          <p:grpSpPr>
            <a:xfrm>
              <a:off x="484001" y="3267110"/>
              <a:ext cx="2011929" cy="1133937"/>
              <a:chOff x="484001" y="3267110"/>
              <a:chExt cx="2011929" cy="1133937"/>
            </a:xfrm>
          </p:grpSpPr>
          <p:sp>
            <p:nvSpPr>
              <p:cNvPr id="293" name="Google Shape;293;p33"/>
              <p:cNvSpPr/>
              <p:nvPr/>
            </p:nvSpPr>
            <p:spPr>
              <a:xfrm>
                <a:off x="485370" y="3278471"/>
                <a:ext cx="2010560" cy="1122576"/>
              </a:xfrm>
              <a:prstGeom prst="rect">
                <a:avLst/>
              </a:prstGeom>
              <a:solidFill>
                <a:srgbClr val="3B4146"/>
              </a:solidFill>
              <a:ln w="254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4" name="Google Shape;294;p33"/>
              <p:cNvSpPr txBox="1"/>
              <p:nvPr/>
            </p:nvSpPr>
            <p:spPr>
              <a:xfrm>
                <a:off x="484001" y="3267110"/>
                <a:ext cx="2010560" cy="1122576"/>
              </a:xfrm>
              <a:prstGeom prst="rect">
                <a:avLst/>
              </a:prstGeom>
              <a:noFill/>
              <a:ln>
                <a:noFill/>
              </a:ln>
            </p:spPr>
            <p:txBody>
              <a:bodyPr spcFirstLastPara="1" wrap="square" lIns="60933" tIns="60933" rIns="60933" bIns="60933" anchor="ctr" anchorCtr="0">
                <a:noAutofit/>
              </a:bodyPr>
              <a:lstStyle/>
              <a:p>
                <a:pPr algn="ctr">
                  <a:lnSpc>
                    <a:spcPct val="150000"/>
                  </a:lnSpc>
                  <a:buClr>
                    <a:schemeClr val="lt1"/>
                  </a:buClr>
                  <a:buSzPts val="1200"/>
                </a:pPr>
                <a:r>
                  <a:rPr lang="en-US" sz="1600" b="1" err="1">
                    <a:solidFill>
                      <a:schemeClr val="lt1"/>
                    </a:solidFill>
                    <a:latin typeface="Gill Sans"/>
                    <a:ea typeface="Gill Sans"/>
                    <a:cs typeface="Gill Sans"/>
                    <a:sym typeface="Gill Sans"/>
                  </a:rPr>
                  <a:t>Không</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cần</a:t>
                </a:r>
                <a:r>
                  <a:rPr lang="en-US" sz="1600" b="1">
                    <a:solidFill>
                      <a:schemeClr val="lt1"/>
                    </a:solidFill>
                    <a:latin typeface="Gill Sans"/>
                    <a:ea typeface="Gill Sans"/>
                    <a:cs typeface="Gill Sans"/>
                    <a:sym typeface="Gill Sans"/>
                  </a:rPr>
                  <a:t> lo </a:t>
                </a:r>
                <a:r>
                  <a:rPr lang="en-US" sz="1600" b="1" err="1">
                    <a:solidFill>
                      <a:schemeClr val="lt1"/>
                    </a:solidFill>
                    <a:latin typeface="Gill Sans"/>
                    <a:ea typeface="Gill Sans"/>
                    <a:cs typeface="Gill Sans"/>
                    <a:sym typeface="Gill Sans"/>
                  </a:rPr>
                  <a:t>lắng</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quên</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thẻ</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vân</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tay</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ướt</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bẩn</a:t>
                </a:r>
                <a:endParaRPr sz="1600" b="1">
                  <a:solidFill>
                    <a:schemeClr val="lt1"/>
                  </a:solidFill>
                  <a:latin typeface="Gill Sans"/>
                  <a:ea typeface="Gill Sans"/>
                  <a:cs typeface="Gill Sans"/>
                  <a:sym typeface="Gill Sans"/>
                </a:endParaRPr>
              </a:p>
            </p:txBody>
          </p:sp>
        </p:grpSp>
        <p:sp>
          <p:nvSpPr>
            <p:cNvPr id="65" name="TextBox 64">
              <a:extLst>
                <a:ext uri="{FF2B5EF4-FFF2-40B4-BE49-F238E27FC236}">
                  <a16:creationId xmlns:a16="http://schemas.microsoft.com/office/drawing/2014/main" id="{B828E8CE-A079-47F3-AF4C-DBFA33640A18}"/>
                </a:ext>
              </a:extLst>
            </p:cNvPr>
            <p:cNvSpPr txBox="1"/>
            <p:nvPr/>
          </p:nvSpPr>
          <p:spPr>
            <a:xfrm>
              <a:off x="5115220" y="6292188"/>
              <a:ext cx="1752600" cy="383490"/>
            </a:xfrm>
            <a:prstGeom prst="rect">
              <a:avLst/>
            </a:prstGeom>
            <a:noFill/>
          </p:spPr>
          <p:txBody>
            <a:bodyPr wrap="square" rtlCol="0">
              <a:spAutoFit/>
            </a:bodyPr>
            <a:lstStyle/>
            <a:p>
              <a:r>
                <a:rPr lang="en-US" b="1">
                  <a:latin typeface="+mj-lt"/>
                </a:rPr>
                <a:t>THUẬN TIỆN</a:t>
              </a:r>
              <a:endParaRPr lang="vi-VN" b="1">
                <a:latin typeface="+mj-lt"/>
              </a:endParaRPr>
            </a:p>
          </p:txBody>
        </p:sp>
      </p:grpSp>
      <p:grpSp>
        <p:nvGrpSpPr>
          <p:cNvPr id="23" name="Group 22">
            <a:extLst>
              <a:ext uri="{FF2B5EF4-FFF2-40B4-BE49-F238E27FC236}">
                <a16:creationId xmlns:a16="http://schemas.microsoft.com/office/drawing/2014/main" id="{D3CDCB8A-6251-4B37-9EC6-A23FC80B8810}"/>
              </a:ext>
            </a:extLst>
          </p:cNvPr>
          <p:cNvGrpSpPr/>
          <p:nvPr/>
        </p:nvGrpSpPr>
        <p:grpSpPr>
          <a:xfrm>
            <a:off x="3332965" y="3275332"/>
            <a:ext cx="5733093" cy="3389079"/>
            <a:chOff x="3332965" y="3275332"/>
            <a:chExt cx="5733093" cy="3389079"/>
          </a:xfrm>
        </p:grpSpPr>
        <p:grpSp>
          <p:nvGrpSpPr>
            <p:cNvPr id="16" name="Group 15">
              <a:extLst>
                <a:ext uri="{FF2B5EF4-FFF2-40B4-BE49-F238E27FC236}">
                  <a16:creationId xmlns:a16="http://schemas.microsoft.com/office/drawing/2014/main" id="{9D535F55-76DB-4D83-8347-6A5DA20D1ADF}"/>
                </a:ext>
              </a:extLst>
            </p:cNvPr>
            <p:cNvGrpSpPr/>
            <p:nvPr/>
          </p:nvGrpSpPr>
          <p:grpSpPr>
            <a:xfrm>
              <a:off x="3332965" y="3275332"/>
              <a:ext cx="2024582" cy="1125715"/>
              <a:chOff x="3332965" y="3275332"/>
              <a:chExt cx="2024582" cy="1125715"/>
            </a:xfrm>
          </p:grpSpPr>
          <p:sp>
            <p:nvSpPr>
              <p:cNvPr id="295" name="Google Shape;295;p33"/>
              <p:cNvSpPr/>
              <p:nvPr/>
            </p:nvSpPr>
            <p:spPr>
              <a:xfrm>
                <a:off x="3332965" y="3278471"/>
                <a:ext cx="2010560" cy="1122576"/>
              </a:xfrm>
              <a:prstGeom prst="rect">
                <a:avLst/>
              </a:prstGeom>
              <a:solidFill>
                <a:srgbClr val="3B4146"/>
              </a:solidFill>
              <a:ln w="254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6" name="Google Shape;296;p33"/>
              <p:cNvSpPr txBox="1"/>
              <p:nvPr/>
            </p:nvSpPr>
            <p:spPr>
              <a:xfrm>
                <a:off x="3346987" y="3275332"/>
                <a:ext cx="2010560" cy="1122576"/>
              </a:xfrm>
              <a:prstGeom prst="rect">
                <a:avLst/>
              </a:prstGeom>
              <a:noFill/>
              <a:ln>
                <a:noFill/>
              </a:ln>
            </p:spPr>
            <p:txBody>
              <a:bodyPr spcFirstLastPara="1" wrap="square" lIns="60933" tIns="60933" rIns="60933" bIns="60933" anchor="ctr" anchorCtr="0">
                <a:noAutofit/>
              </a:bodyPr>
              <a:lstStyle/>
              <a:p>
                <a:pPr algn="ctr">
                  <a:lnSpc>
                    <a:spcPct val="150000"/>
                  </a:lnSpc>
                  <a:buClr>
                    <a:schemeClr val="lt1"/>
                  </a:buClr>
                  <a:buSzPts val="1200"/>
                </a:pPr>
                <a:r>
                  <a:rPr lang="en-US" sz="1600" b="1">
                    <a:solidFill>
                      <a:schemeClr val="lt1"/>
                    </a:solidFill>
                    <a:latin typeface="Gill Sans"/>
                    <a:ea typeface="Gill Sans"/>
                    <a:cs typeface="Gill Sans"/>
                    <a:sym typeface="Gill Sans"/>
                  </a:rPr>
                  <a:t>Chấm công Online, hạn </a:t>
                </a:r>
                <a:r>
                  <a:rPr lang="en-US" sz="1600" b="1" err="1">
                    <a:solidFill>
                      <a:schemeClr val="lt1"/>
                    </a:solidFill>
                    <a:latin typeface="Gill Sans"/>
                    <a:ea typeface="Gill Sans"/>
                    <a:cs typeface="Gill Sans"/>
                    <a:sym typeface="Gill Sans"/>
                  </a:rPr>
                  <a:t>chế</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tiếp</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xúc</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trực</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tiếp</a:t>
                </a:r>
                <a:endParaRPr sz="1600" b="1">
                  <a:solidFill>
                    <a:schemeClr val="lt1"/>
                  </a:solidFill>
                  <a:latin typeface="Gill Sans"/>
                  <a:ea typeface="Gill Sans"/>
                  <a:cs typeface="Gill Sans"/>
                  <a:sym typeface="Gill Sans"/>
                </a:endParaRPr>
              </a:p>
            </p:txBody>
          </p:sp>
        </p:grpSp>
        <p:sp>
          <p:nvSpPr>
            <p:cNvPr id="66" name="TextBox 65">
              <a:extLst>
                <a:ext uri="{FF2B5EF4-FFF2-40B4-BE49-F238E27FC236}">
                  <a16:creationId xmlns:a16="http://schemas.microsoft.com/office/drawing/2014/main" id="{C68E2E6C-C171-4045-8D37-1E59E1C8294C}"/>
                </a:ext>
              </a:extLst>
            </p:cNvPr>
            <p:cNvSpPr txBox="1"/>
            <p:nvPr/>
          </p:nvSpPr>
          <p:spPr>
            <a:xfrm>
              <a:off x="7856089" y="6280921"/>
              <a:ext cx="1209969" cy="383490"/>
            </a:xfrm>
            <a:prstGeom prst="rect">
              <a:avLst/>
            </a:prstGeom>
            <a:noFill/>
          </p:spPr>
          <p:txBody>
            <a:bodyPr wrap="square" rtlCol="0">
              <a:spAutoFit/>
            </a:bodyPr>
            <a:lstStyle/>
            <a:p>
              <a:r>
                <a:rPr lang="en-US"/>
                <a:t>AN TOÀN</a:t>
              </a:r>
              <a:endParaRPr lang="vi-VN"/>
            </a:p>
          </p:txBody>
        </p:sp>
      </p:grpSp>
      <p:grpSp>
        <p:nvGrpSpPr>
          <p:cNvPr id="24" name="Group 23">
            <a:extLst>
              <a:ext uri="{FF2B5EF4-FFF2-40B4-BE49-F238E27FC236}">
                <a16:creationId xmlns:a16="http://schemas.microsoft.com/office/drawing/2014/main" id="{2206834E-EFFC-4BAA-9121-B1C01DD50CE2}"/>
              </a:ext>
            </a:extLst>
          </p:cNvPr>
          <p:cNvGrpSpPr/>
          <p:nvPr/>
        </p:nvGrpSpPr>
        <p:grpSpPr>
          <a:xfrm>
            <a:off x="1854710" y="4592268"/>
            <a:ext cx="9767438" cy="2063151"/>
            <a:chOff x="1854710" y="4592268"/>
            <a:chExt cx="9767438" cy="2063151"/>
          </a:xfrm>
        </p:grpSpPr>
        <p:grpSp>
          <p:nvGrpSpPr>
            <p:cNvPr id="17" name="Group 16">
              <a:extLst>
                <a:ext uri="{FF2B5EF4-FFF2-40B4-BE49-F238E27FC236}">
                  <a16:creationId xmlns:a16="http://schemas.microsoft.com/office/drawing/2014/main" id="{71465823-B95A-422C-AB80-9581ACB98E01}"/>
                </a:ext>
              </a:extLst>
            </p:cNvPr>
            <p:cNvGrpSpPr/>
            <p:nvPr/>
          </p:nvGrpSpPr>
          <p:grpSpPr>
            <a:xfrm>
              <a:off x="1854710" y="4592268"/>
              <a:ext cx="2017895" cy="1132807"/>
              <a:chOff x="1854710" y="4592268"/>
              <a:chExt cx="2017895" cy="1132807"/>
            </a:xfrm>
          </p:grpSpPr>
          <p:sp>
            <p:nvSpPr>
              <p:cNvPr id="297" name="Google Shape;297;p33"/>
              <p:cNvSpPr/>
              <p:nvPr/>
            </p:nvSpPr>
            <p:spPr>
              <a:xfrm>
                <a:off x="1854710" y="4602499"/>
                <a:ext cx="2010560" cy="1122576"/>
              </a:xfrm>
              <a:prstGeom prst="rect">
                <a:avLst/>
              </a:prstGeom>
              <a:solidFill>
                <a:srgbClr val="3B4146"/>
              </a:solidFill>
              <a:ln w="25400"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8" name="Google Shape;298;p33"/>
              <p:cNvSpPr txBox="1"/>
              <p:nvPr/>
            </p:nvSpPr>
            <p:spPr>
              <a:xfrm>
                <a:off x="1862045" y="4592268"/>
                <a:ext cx="2010560" cy="1122576"/>
              </a:xfrm>
              <a:prstGeom prst="rect">
                <a:avLst/>
              </a:prstGeom>
              <a:noFill/>
              <a:ln>
                <a:noFill/>
              </a:ln>
            </p:spPr>
            <p:txBody>
              <a:bodyPr spcFirstLastPara="1" wrap="square" lIns="60933" tIns="60933" rIns="60933" bIns="60933" anchor="ctr" anchorCtr="0">
                <a:noAutofit/>
              </a:bodyPr>
              <a:lstStyle/>
              <a:p>
                <a:pPr algn="ctr">
                  <a:lnSpc>
                    <a:spcPct val="150000"/>
                  </a:lnSpc>
                  <a:buClr>
                    <a:schemeClr val="lt1"/>
                  </a:buClr>
                  <a:buSzPts val="1200"/>
                </a:pPr>
                <a:r>
                  <a:rPr lang="en-US" sz="1600" b="1" err="1">
                    <a:solidFill>
                      <a:schemeClr val="lt1"/>
                    </a:solidFill>
                    <a:latin typeface="Gill Sans"/>
                    <a:ea typeface="Gill Sans"/>
                    <a:cs typeface="Gill Sans"/>
                    <a:sym typeface="Gill Sans"/>
                  </a:rPr>
                  <a:t>Kiểm</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soát</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thời</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gian</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làm</a:t>
                </a:r>
                <a:r>
                  <a:rPr lang="en-US" sz="1600" b="1">
                    <a:solidFill>
                      <a:schemeClr val="lt1"/>
                    </a:solidFill>
                    <a:latin typeface="Gill Sans"/>
                    <a:ea typeface="Gill Sans"/>
                    <a:cs typeface="Gill Sans"/>
                    <a:sym typeface="Gill Sans"/>
                  </a:rPr>
                  <a:t> </a:t>
                </a:r>
                <a:r>
                  <a:rPr lang="en-US" sz="1600" b="1" err="1">
                    <a:solidFill>
                      <a:schemeClr val="lt1"/>
                    </a:solidFill>
                    <a:latin typeface="Gill Sans"/>
                    <a:ea typeface="Gill Sans"/>
                    <a:cs typeface="Gill Sans"/>
                    <a:sym typeface="Gill Sans"/>
                  </a:rPr>
                  <a:t>việc</a:t>
                </a:r>
                <a:endParaRPr lang="en-US" sz="1600" b="1">
                  <a:solidFill>
                    <a:schemeClr val="lt1"/>
                  </a:solidFill>
                  <a:latin typeface="Gill Sans"/>
                  <a:ea typeface="Gill Sans"/>
                  <a:cs typeface="Gill Sans"/>
                  <a:sym typeface="Gill Sans"/>
                </a:endParaRPr>
              </a:p>
            </p:txBody>
          </p:sp>
        </p:grpSp>
        <p:sp>
          <p:nvSpPr>
            <p:cNvPr id="67" name="TextBox 66">
              <a:extLst>
                <a:ext uri="{FF2B5EF4-FFF2-40B4-BE49-F238E27FC236}">
                  <a16:creationId xmlns:a16="http://schemas.microsoft.com/office/drawing/2014/main" id="{97CBBE39-6EB4-4787-842B-3D4CD5668863}"/>
                </a:ext>
              </a:extLst>
            </p:cNvPr>
            <p:cNvSpPr txBox="1"/>
            <p:nvPr/>
          </p:nvSpPr>
          <p:spPr>
            <a:xfrm>
              <a:off x="9869548" y="6271929"/>
              <a:ext cx="1752600" cy="383490"/>
            </a:xfrm>
            <a:prstGeom prst="rect">
              <a:avLst/>
            </a:prstGeom>
            <a:noFill/>
          </p:spPr>
          <p:txBody>
            <a:bodyPr wrap="square" rtlCol="0">
              <a:spAutoFit/>
            </a:bodyPr>
            <a:lstStyle/>
            <a:p>
              <a:r>
                <a:rPr lang="en-US"/>
                <a:t>ĐÁNG TIN CẬY</a:t>
              </a:r>
              <a:endParaRPr lang="vi-VN"/>
            </a:p>
          </p:txBody>
        </p:sp>
      </p:grpSp>
      <p:sp>
        <p:nvSpPr>
          <p:cNvPr id="12" name="Rectangle 11">
            <a:extLst>
              <a:ext uri="{FF2B5EF4-FFF2-40B4-BE49-F238E27FC236}">
                <a16:creationId xmlns:a16="http://schemas.microsoft.com/office/drawing/2014/main" id="{2D0E408A-CFD6-42A3-BCEC-2DE6062166D5}"/>
              </a:ext>
            </a:extLst>
          </p:cNvPr>
          <p:cNvSpPr/>
          <p:nvPr/>
        </p:nvSpPr>
        <p:spPr>
          <a:xfrm>
            <a:off x="1562100" y="285750"/>
            <a:ext cx="9182100" cy="1280337"/>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vi-VN"/>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2. Các mô hình thuật toán đã tìm hiểu</a:t>
            </a:r>
            <a:endParaRPr sz="2400"/>
          </a:p>
        </p:txBody>
      </p:sp>
      <p:cxnSp>
        <p:nvCxnSpPr>
          <p:cNvPr id="208" name="Google Shape;208;p31"/>
          <p:cNvCxnSpPr>
            <a:cxnSpLocks/>
          </p:cNvCxnSpPr>
          <p:nvPr/>
        </p:nvCxnSpPr>
        <p:spPr>
          <a:xfrm>
            <a:off x="6276975" y="506155"/>
            <a:ext cx="5263514" cy="1"/>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Nền tảng xử lý ảnh Deepface</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594559" y="89543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Nhận định phương hướng giải quyết</a:t>
            </a:r>
            <a:endParaRPr lang="vi-VN" sz="2800" b="1">
              <a:effectLst/>
              <a:latin typeface="Times New Roman" panose="02020603050405020304" pitchFamily="18" charset="0"/>
              <a:ea typeface="Times New Roman" panose="02020603050405020304" pitchFamily="18" charset="0"/>
            </a:endParaRPr>
          </a:p>
        </p:txBody>
      </p:sp>
      <p:sp>
        <p:nvSpPr>
          <p:cNvPr id="12" name="TextBox 11">
            <a:extLst>
              <a:ext uri="{FF2B5EF4-FFF2-40B4-BE49-F238E27FC236}">
                <a16:creationId xmlns:a16="http://schemas.microsoft.com/office/drawing/2014/main" id="{3B7E0F58-DF65-415D-8CFB-858F56CA6219}"/>
              </a:ext>
            </a:extLst>
          </p:cNvPr>
          <p:cNvSpPr txBox="1"/>
          <p:nvPr/>
        </p:nvSpPr>
        <p:spPr>
          <a:xfrm>
            <a:off x="1594558" y="1782695"/>
            <a:ext cx="9648826" cy="400110"/>
          </a:xfrm>
          <a:prstGeom prst="rect">
            <a:avLst/>
          </a:prstGeom>
          <a:noFill/>
        </p:spPr>
        <p:txBody>
          <a:bodyPr wrap="square">
            <a:spAutoFit/>
          </a:bodyPr>
          <a:lstStyle/>
          <a:p>
            <a:r>
              <a:rPr lang="en-US" sz="2000">
                <a:solidFill>
                  <a:srgbClr val="000000"/>
                </a:solidFill>
                <a:effectLst/>
                <a:latin typeface="Times New Roman" panose="02020603050405020304" pitchFamily="18" charset="0"/>
                <a:ea typeface="Calibri" panose="020F0502020204030204" pitchFamily="34" charset="0"/>
              </a:rPr>
              <a:t>Trong đó, Deepface là lựa chọn vô cùng phù hợp với mục tiêu ban đầu bởi những lý do sau:</a:t>
            </a:r>
            <a:endParaRPr lang="vi-VN" sz="2000">
              <a:solidFill>
                <a:srgbClr val="000000"/>
              </a:solidFill>
              <a:effectLst/>
              <a:latin typeface="Times New Roman" panose="02020603050405020304" pitchFamily="18" charset="0"/>
              <a:ea typeface="Calibri" panose="020F0502020204030204" pitchFamily="34" charset="0"/>
            </a:endParaRPr>
          </a:p>
        </p:txBody>
      </p:sp>
      <p:grpSp>
        <p:nvGrpSpPr>
          <p:cNvPr id="18" name="Group 17">
            <a:extLst>
              <a:ext uri="{FF2B5EF4-FFF2-40B4-BE49-F238E27FC236}">
                <a16:creationId xmlns:a16="http://schemas.microsoft.com/office/drawing/2014/main" id="{B75A9880-BAEF-4BE2-A402-2B29666C4DC7}"/>
              </a:ext>
            </a:extLst>
          </p:cNvPr>
          <p:cNvGrpSpPr/>
          <p:nvPr/>
        </p:nvGrpSpPr>
        <p:grpSpPr>
          <a:xfrm>
            <a:off x="1957388" y="2457450"/>
            <a:ext cx="8239124" cy="2903459"/>
            <a:chOff x="320287" y="1935532"/>
            <a:chExt cx="6082104" cy="2607362"/>
          </a:xfrm>
        </p:grpSpPr>
        <p:grpSp>
          <p:nvGrpSpPr>
            <p:cNvPr id="19" name="Google Shape;209;p31">
              <a:extLst>
                <a:ext uri="{FF2B5EF4-FFF2-40B4-BE49-F238E27FC236}">
                  <a16:creationId xmlns:a16="http://schemas.microsoft.com/office/drawing/2014/main" id="{5556B146-CA1F-40DB-A97A-6C2B532CD736}"/>
                </a:ext>
              </a:extLst>
            </p:cNvPr>
            <p:cNvGrpSpPr/>
            <p:nvPr/>
          </p:nvGrpSpPr>
          <p:grpSpPr>
            <a:xfrm>
              <a:off x="339610" y="1935532"/>
              <a:ext cx="6062781" cy="682751"/>
              <a:chOff x="3825390" y="1600271"/>
              <a:chExt cx="4547086" cy="512063"/>
            </a:xfrm>
          </p:grpSpPr>
          <p:sp>
            <p:nvSpPr>
              <p:cNvPr id="40" name="Google Shape;210;p31">
                <a:extLst>
                  <a:ext uri="{FF2B5EF4-FFF2-40B4-BE49-F238E27FC236}">
                    <a16:creationId xmlns:a16="http://schemas.microsoft.com/office/drawing/2014/main" id="{4A1E22F8-51C5-4909-A595-BD4E1A8E11CC}"/>
                  </a:ext>
                </a:extLst>
              </p:cNvPr>
              <p:cNvSpPr/>
              <p:nvPr/>
            </p:nvSpPr>
            <p:spPr>
              <a:xfrm>
                <a:off x="3825390" y="1636846"/>
                <a:ext cx="438912" cy="438912"/>
              </a:xfrm>
              <a:prstGeom prst="ellipse">
                <a:avLst/>
              </a:prstGeom>
              <a:solidFill>
                <a:schemeClr val="accent2"/>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41" name="Google Shape;211;p31">
                <a:extLst>
                  <a:ext uri="{FF2B5EF4-FFF2-40B4-BE49-F238E27FC236}">
                    <a16:creationId xmlns:a16="http://schemas.microsoft.com/office/drawing/2014/main" id="{A4172251-37F6-442E-BE8E-C808996DCEAD}"/>
                  </a:ext>
                </a:extLst>
              </p:cNvPr>
              <p:cNvSpPr/>
              <p:nvPr/>
            </p:nvSpPr>
            <p:spPr>
              <a:xfrm>
                <a:off x="3881873" y="1717466"/>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1</a:t>
                </a:r>
                <a:endParaRPr sz="2400"/>
              </a:p>
            </p:txBody>
          </p:sp>
          <p:sp>
            <p:nvSpPr>
              <p:cNvPr id="42" name="Google Shape;212;p31">
                <a:extLst>
                  <a:ext uri="{FF2B5EF4-FFF2-40B4-BE49-F238E27FC236}">
                    <a16:creationId xmlns:a16="http://schemas.microsoft.com/office/drawing/2014/main" id="{A2065BBA-085D-4A9A-B709-4CF3576E2F82}"/>
                  </a:ext>
                </a:extLst>
              </p:cNvPr>
              <p:cNvSpPr/>
              <p:nvPr/>
            </p:nvSpPr>
            <p:spPr>
              <a:xfrm>
                <a:off x="4428003" y="1600271"/>
                <a:ext cx="3944473" cy="512063"/>
              </a:xfrm>
              <a:prstGeom prst="rect">
                <a:avLst/>
              </a:prstGeom>
              <a:noFill/>
              <a:ln>
                <a:noFill/>
              </a:ln>
            </p:spPr>
            <p:txBody>
              <a:bodyPr spcFirstLastPara="1" wrap="square" lIns="0" tIns="0" rIns="0" bIns="0" anchor="ctr" anchorCtr="0">
                <a:noAutofit/>
              </a:bodyPr>
              <a:lstStyle/>
              <a:p>
                <a:pPr marR="0" lvl="0" algn="just">
                  <a:lnSpc>
                    <a:spcPct val="110000"/>
                  </a:lnSpc>
                  <a:spcBef>
                    <a:spcPts val="300"/>
                  </a:spcBef>
                  <a:spcAft>
                    <a:spcPts val="0"/>
                  </a:spcAft>
                </a:pPr>
                <a:r>
                  <a:rPr lang="en-US" sz="2000">
                    <a:solidFill>
                      <a:srgbClr val="000000"/>
                    </a:solidFill>
                    <a:effectLst/>
                    <a:latin typeface="Times New Roman" panose="02020603050405020304" pitchFamily="18" charset="0"/>
                    <a:ea typeface="Calibri" panose="020F0502020204030204" pitchFamily="34" charset="0"/>
                  </a:rPr>
                  <a:t>Độ chính xác cao &gt; 99%, tương tự với INSIGHTFACE</a:t>
                </a:r>
                <a:endParaRPr lang="vi-VN" sz="2000">
                  <a:solidFill>
                    <a:srgbClr val="000000"/>
                  </a:solidFill>
                  <a:effectLst/>
                  <a:latin typeface="Times New Roman" panose="02020603050405020304" pitchFamily="18" charset="0"/>
                  <a:ea typeface="Calibri" panose="020F0502020204030204" pitchFamily="34" charset="0"/>
                </a:endParaRPr>
              </a:p>
            </p:txBody>
          </p:sp>
        </p:grpSp>
        <p:grpSp>
          <p:nvGrpSpPr>
            <p:cNvPr id="20" name="Google Shape;217;p31">
              <a:extLst>
                <a:ext uri="{FF2B5EF4-FFF2-40B4-BE49-F238E27FC236}">
                  <a16:creationId xmlns:a16="http://schemas.microsoft.com/office/drawing/2014/main" id="{8B0B8209-3068-4DB5-B677-36BD2CC61676}"/>
                </a:ext>
              </a:extLst>
            </p:cNvPr>
            <p:cNvGrpSpPr/>
            <p:nvPr/>
          </p:nvGrpSpPr>
          <p:grpSpPr>
            <a:xfrm>
              <a:off x="333136" y="2881988"/>
              <a:ext cx="6062781" cy="682751"/>
              <a:chOff x="3825389" y="2340953"/>
              <a:chExt cx="4547085" cy="512063"/>
            </a:xfrm>
          </p:grpSpPr>
          <p:sp>
            <p:nvSpPr>
              <p:cNvPr id="37" name="Google Shape;218;p31">
                <a:extLst>
                  <a:ext uri="{FF2B5EF4-FFF2-40B4-BE49-F238E27FC236}">
                    <a16:creationId xmlns:a16="http://schemas.microsoft.com/office/drawing/2014/main" id="{EFAE9CD7-F6F1-4878-ABA8-285126D3CC01}"/>
                  </a:ext>
                </a:extLst>
              </p:cNvPr>
              <p:cNvSpPr/>
              <p:nvPr/>
            </p:nvSpPr>
            <p:spPr>
              <a:xfrm>
                <a:off x="3825389" y="2377529"/>
                <a:ext cx="438912" cy="438912"/>
              </a:xfrm>
              <a:prstGeom prst="ellipse">
                <a:avLst/>
              </a:prstGeom>
              <a:solidFill>
                <a:srgbClr val="F8B721"/>
              </a:solidFill>
              <a:ln>
                <a:noFill/>
              </a:ln>
            </p:spPr>
            <p:txBody>
              <a:bodyPr spcFirstLastPara="1" wrap="square" lIns="121900" tIns="60933" rIns="121900" bIns="60933" anchor="t" anchorCtr="0">
                <a:noAutofit/>
              </a:bodyPr>
              <a:lstStyle/>
              <a:p>
                <a:pPr algn="ctr">
                  <a:buClr>
                    <a:srgbClr val="000000"/>
                  </a:buClr>
                  <a:buSzPts val="6000"/>
                </a:pPr>
                <a:endParaRPr sz="8000">
                  <a:solidFill>
                    <a:srgbClr val="000000"/>
                  </a:solidFill>
                  <a:latin typeface="Gill Sans"/>
                  <a:ea typeface="Gill Sans"/>
                  <a:cs typeface="Gill Sans"/>
                  <a:sym typeface="Gill Sans"/>
                </a:endParaRPr>
              </a:p>
            </p:txBody>
          </p:sp>
          <p:sp>
            <p:nvSpPr>
              <p:cNvPr id="38" name="Google Shape;219;p31">
                <a:extLst>
                  <a:ext uri="{FF2B5EF4-FFF2-40B4-BE49-F238E27FC236}">
                    <a16:creationId xmlns:a16="http://schemas.microsoft.com/office/drawing/2014/main" id="{E686993F-C30E-4EB2-8CBD-C82487EAD8AF}"/>
                  </a:ext>
                </a:extLst>
              </p:cNvPr>
              <p:cNvSpPr/>
              <p:nvPr/>
            </p:nvSpPr>
            <p:spPr>
              <a:xfrm>
                <a:off x="3896907" y="2454248"/>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chemeClr val="lt1"/>
                    </a:solidFill>
                    <a:latin typeface="Lato"/>
                    <a:ea typeface="Lato"/>
                    <a:cs typeface="Lato"/>
                    <a:sym typeface="Lato"/>
                  </a:rPr>
                  <a:t>2</a:t>
                </a:r>
                <a:endParaRPr sz="2400"/>
              </a:p>
            </p:txBody>
          </p:sp>
          <p:sp>
            <p:nvSpPr>
              <p:cNvPr id="39" name="Google Shape;220;p31">
                <a:extLst>
                  <a:ext uri="{FF2B5EF4-FFF2-40B4-BE49-F238E27FC236}">
                    <a16:creationId xmlns:a16="http://schemas.microsoft.com/office/drawing/2014/main" id="{B51A15F9-B06D-427F-B8FB-EDD21A8C8828}"/>
                  </a:ext>
                </a:extLst>
              </p:cNvPr>
              <p:cNvSpPr/>
              <p:nvPr/>
            </p:nvSpPr>
            <p:spPr>
              <a:xfrm>
                <a:off x="4428002" y="2340953"/>
                <a:ext cx="3944472" cy="512063"/>
              </a:xfrm>
              <a:prstGeom prst="rect">
                <a:avLst/>
              </a:prstGeom>
              <a:noFill/>
              <a:ln>
                <a:noFill/>
              </a:ln>
            </p:spPr>
            <p:txBody>
              <a:bodyPr spcFirstLastPara="1" wrap="square" lIns="0" tIns="0" rIns="0" bIns="0" anchor="ctr" anchorCtr="0">
                <a:noAutofit/>
              </a:bodyPr>
              <a:lstStyle/>
              <a:p>
                <a:pPr marR="0" lvl="0" algn="just">
                  <a:lnSpc>
                    <a:spcPct val="110000"/>
                  </a:lnSpc>
                  <a:spcBef>
                    <a:spcPts val="0"/>
                  </a:spcBef>
                  <a:spcAft>
                    <a:spcPts val="0"/>
                  </a:spcAft>
                </a:pPr>
                <a:r>
                  <a:rPr lang="en-US" sz="2000">
                    <a:solidFill>
                      <a:srgbClr val="000000"/>
                    </a:solidFill>
                    <a:effectLst/>
                    <a:latin typeface="Times New Roman" panose="02020603050405020304" pitchFamily="18" charset="0"/>
                    <a:ea typeface="Calibri" panose="020F0502020204030204" pitchFamily="34" charset="0"/>
                  </a:rPr>
                  <a:t>Phần cứng yêu cầu không cần quá mạnh, phù hợp với các máy tính yếu</a:t>
                </a:r>
              </a:p>
            </p:txBody>
          </p:sp>
        </p:grpSp>
        <p:grpSp>
          <p:nvGrpSpPr>
            <p:cNvPr id="21" name="Group 20">
              <a:extLst>
                <a:ext uri="{FF2B5EF4-FFF2-40B4-BE49-F238E27FC236}">
                  <a16:creationId xmlns:a16="http://schemas.microsoft.com/office/drawing/2014/main" id="{FACCE81D-6F4A-4A98-AE70-5493274B68EC}"/>
                </a:ext>
              </a:extLst>
            </p:cNvPr>
            <p:cNvGrpSpPr/>
            <p:nvPr/>
          </p:nvGrpSpPr>
          <p:grpSpPr>
            <a:xfrm>
              <a:off x="320287" y="3860143"/>
              <a:ext cx="6013449" cy="682751"/>
              <a:chOff x="5149851" y="4056818"/>
              <a:chExt cx="6013449" cy="682751"/>
            </a:xfrm>
          </p:grpSpPr>
          <p:grpSp>
            <p:nvGrpSpPr>
              <p:cNvPr id="33" name="Google Shape;213;p31">
                <a:extLst>
                  <a:ext uri="{FF2B5EF4-FFF2-40B4-BE49-F238E27FC236}">
                    <a16:creationId xmlns:a16="http://schemas.microsoft.com/office/drawing/2014/main" id="{EF569381-BAC5-48FA-9099-B819E869B757}"/>
                  </a:ext>
                </a:extLst>
              </p:cNvPr>
              <p:cNvGrpSpPr/>
              <p:nvPr/>
            </p:nvGrpSpPr>
            <p:grpSpPr>
              <a:xfrm>
                <a:off x="5149851" y="4082591"/>
                <a:ext cx="585216" cy="585216"/>
                <a:chOff x="3862388" y="3061944"/>
                <a:chExt cx="438912" cy="438912"/>
              </a:xfrm>
            </p:grpSpPr>
            <p:sp>
              <p:nvSpPr>
                <p:cNvPr id="35" name="Google Shape;215;p31">
                  <a:extLst>
                    <a:ext uri="{FF2B5EF4-FFF2-40B4-BE49-F238E27FC236}">
                      <a16:creationId xmlns:a16="http://schemas.microsoft.com/office/drawing/2014/main" id="{CDC8DC9F-A51F-4330-BE0A-762DF6F9C398}"/>
                    </a:ext>
                  </a:extLst>
                </p:cNvPr>
                <p:cNvSpPr/>
                <p:nvPr/>
              </p:nvSpPr>
              <p:spPr>
                <a:xfrm>
                  <a:off x="3862388" y="3061944"/>
                  <a:ext cx="438912" cy="438912"/>
                </a:xfrm>
                <a:prstGeom prst="ellipse">
                  <a:avLst/>
                </a:prstGeom>
                <a:solidFill>
                  <a:srgbClr val="0C9DBF"/>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6" name="Google Shape;216;p31">
                  <a:extLst>
                    <a:ext uri="{FF2B5EF4-FFF2-40B4-BE49-F238E27FC236}">
                      <a16:creationId xmlns:a16="http://schemas.microsoft.com/office/drawing/2014/main" id="{ACFD3877-1885-427B-9789-28A7D2A5A8D8}"/>
                    </a:ext>
                  </a:extLst>
                </p:cNvPr>
                <p:cNvSpPr/>
                <p:nvPr/>
              </p:nvSpPr>
              <p:spPr>
                <a:xfrm>
                  <a:off x="3928726" y="315522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3</a:t>
                  </a:r>
                  <a:endParaRPr sz="2400"/>
                </a:p>
              </p:txBody>
            </p:sp>
          </p:grpSp>
          <p:sp>
            <p:nvSpPr>
              <p:cNvPr id="34" name="Google Shape;220;p31">
                <a:extLst>
                  <a:ext uri="{FF2B5EF4-FFF2-40B4-BE49-F238E27FC236}">
                    <a16:creationId xmlns:a16="http://schemas.microsoft.com/office/drawing/2014/main" id="{42914116-8063-4AC9-AA87-E517A4A1B6FD}"/>
                  </a:ext>
                </a:extLst>
              </p:cNvPr>
              <p:cNvSpPr/>
              <p:nvPr/>
            </p:nvSpPr>
            <p:spPr>
              <a:xfrm>
                <a:off x="5904004" y="4056818"/>
                <a:ext cx="5259296" cy="682751"/>
              </a:xfrm>
              <a:prstGeom prst="rect">
                <a:avLst/>
              </a:prstGeom>
              <a:noFill/>
              <a:ln>
                <a:noFill/>
              </a:ln>
            </p:spPr>
            <p:txBody>
              <a:bodyPr spcFirstLastPara="1" wrap="square" lIns="0" tIns="0" rIns="0" bIns="0" anchor="ctr" anchorCtr="0">
                <a:noAutofit/>
              </a:bodyPr>
              <a:lstStyle/>
              <a:p>
                <a:pPr algn="just">
                  <a:lnSpc>
                    <a:spcPct val="110000"/>
                  </a:lnSpc>
                </a:pPr>
                <a:r>
                  <a:rPr lang="en-US" sz="2000">
                    <a:solidFill>
                      <a:srgbClr val="000000"/>
                    </a:solidFill>
                    <a:effectLst/>
                    <a:latin typeface="Times New Roman" panose="02020603050405020304" pitchFamily="18" charset="0"/>
                    <a:ea typeface="Calibri" panose="020F0502020204030204" pitchFamily="34" charset="0"/>
                  </a:rPr>
                  <a:t>Khả năng tích hợp và mở rộng dễ dàng là tiêu chí rất quan trọng để có thể liên kết với các thành phần khác</a:t>
                </a:r>
                <a:endParaRPr lang="vi-VN" sz="2000">
                  <a:solidFill>
                    <a:srgbClr val="000000"/>
                  </a:solidFill>
                  <a:effectLst/>
                  <a:latin typeface="Times New Roman" panose="02020603050405020304" pitchFamily="18" charset="0"/>
                  <a:ea typeface="Calibri" panose="020F0502020204030204" pitchFamily="34" charset="0"/>
                </a:endParaRPr>
              </a:p>
            </p:txBody>
          </p:sp>
        </p:grpSp>
      </p:grpSp>
    </p:spTree>
    <p:extLst>
      <p:ext uri="{BB962C8B-B14F-4D97-AF65-F5344CB8AC3E}">
        <p14:creationId xmlns:p14="http://schemas.microsoft.com/office/powerpoint/2010/main" val="515689863"/>
      </p:ext>
    </p:extLst>
  </p:cSld>
  <p:clrMapOvr>
    <a:masterClrMapping/>
  </p:clrMapOvr>
  <p:transition spd="med">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11" name="Picture 10">
            <a:extLst>
              <a:ext uri="{FF2B5EF4-FFF2-40B4-BE49-F238E27FC236}">
                <a16:creationId xmlns:a16="http://schemas.microsoft.com/office/drawing/2014/main" id="{9A9BEAC0-3FC2-4217-8D85-286AE08B463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71302" y="1"/>
            <a:ext cx="8120698" cy="4566602"/>
          </a:xfrm>
          <a:prstGeom prst="rect">
            <a:avLst/>
          </a:prstGeom>
          <a:noFill/>
          <a:ln>
            <a:solidFill>
              <a:schemeClr val="tx1"/>
            </a:solidFill>
          </a:ln>
        </p:spPr>
      </p:pic>
      <p:sp>
        <p:nvSpPr>
          <p:cNvPr id="362" name="Google Shape;362;p38"/>
          <p:cNvSpPr/>
          <p:nvPr/>
        </p:nvSpPr>
        <p:spPr>
          <a:xfrm>
            <a:off x="-2112645" y="-399468"/>
            <a:ext cx="7802880" cy="7802880"/>
          </a:xfrm>
          <a:prstGeom prst="flowChartDelay">
            <a:avLst/>
          </a:prstGeom>
          <a:gradFill>
            <a:gsLst>
              <a:gs pos="0">
                <a:srgbClr val="007F59">
                  <a:alpha val="87843"/>
                </a:srgbClr>
              </a:gs>
              <a:gs pos="84000">
                <a:srgbClr val="3B437F">
                  <a:alpha val="89803"/>
                </a:srgbClr>
              </a:gs>
              <a:gs pos="100000">
                <a:srgbClr val="3B437F">
                  <a:alpha val="89803"/>
                </a:srgbClr>
              </a:gs>
            </a:gsLst>
            <a:lin ang="3000000" scaled="0"/>
          </a:gra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63" name="Google Shape;363;p38"/>
          <p:cNvSpPr/>
          <p:nvPr/>
        </p:nvSpPr>
        <p:spPr>
          <a:xfrm rot="10800000">
            <a:off x="2255165" y="4273106"/>
            <a:ext cx="9936836" cy="9936836"/>
          </a:xfrm>
          <a:prstGeom prst="flowChartDelay">
            <a:avLst/>
          </a:prstGeom>
          <a:gradFill>
            <a:gsLst>
              <a:gs pos="0">
                <a:srgbClr val="505AAA">
                  <a:alpha val="81960"/>
                </a:srgbClr>
              </a:gs>
              <a:gs pos="100000">
                <a:srgbClr val="00AA78">
                  <a:alpha val="88627"/>
                </a:srgbClr>
              </a:gs>
            </a:gsLst>
            <a:lin ang="3000000" scaled="0"/>
          </a:gra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64" name="Google Shape;364;p38"/>
          <p:cNvSpPr/>
          <p:nvPr/>
        </p:nvSpPr>
        <p:spPr>
          <a:xfrm>
            <a:off x="1424001" y="3718774"/>
            <a:ext cx="3135829" cy="838339"/>
          </a:xfrm>
          <a:prstGeom prst="rect">
            <a:avLst/>
          </a:prstGeom>
          <a:noFill/>
          <a:ln>
            <a:noFill/>
          </a:ln>
        </p:spPr>
        <p:txBody>
          <a:bodyPr spcFirstLastPara="1" wrap="square" lIns="0" tIns="0" rIns="0" bIns="0" anchor="ctr" anchorCtr="0">
            <a:noAutofit/>
          </a:bodyPr>
          <a:lstStyle/>
          <a:p>
            <a:r>
              <a:rPr lang="en-US" sz="4000" b="1">
                <a:solidFill>
                  <a:srgbClr val="FFFFFF"/>
                </a:solidFill>
                <a:latin typeface="Lato"/>
                <a:sym typeface="Lato"/>
              </a:rPr>
              <a:t>3. Đánh giá và thảo luận</a:t>
            </a:r>
            <a:endParaRPr sz="3200"/>
          </a:p>
        </p:txBody>
      </p:sp>
      <p:sp>
        <p:nvSpPr>
          <p:cNvPr id="365" name="Google Shape;365;p38"/>
          <p:cNvSpPr/>
          <p:nvPr/>
        </p:nvSpPr>
        <p:spPr>
          <a:xfrm>
            <a:off x="4559830" y="4832678"/>
            <a:ext cx="7392821" cy="1632180"/>
          </a:xfrm>
          <a:prstGeom prst="rect">
            <a:avLst/>
          </a:prstGeom>
          <a:noFill/>
          <a:ln>
            <a:noFill/>
          </a:ln>
        </p:spPr>
        <p:txBody>
          <a:bodyPr spcFirstLastPara="1" wrap="square" lIns="0" tIns="0" rIns="0" bIns="0" anchor="ctr" anchorCtr="0">
            <a:noAutofit/>
          </a:bodyPr>
          <a:lstStyle/>
          <a:p>
            <a:pPr algn="r">
              <a:lnSpc>
                <a:spcPct val="130000"/>
              </a:lnSpc>
            </a:pPr>
            <a:r>
              <a:rPr lang="en-US" sz="4000">
                <a:solidFill>
                  <a:srgbClr val="FFFFFF"/>
                </a:solidFill>
                <a:latin typeface="Lato"/>
                <a:sym typeface="Lato"/>
              </a:rPr>
              <a:t>Độ chính xác</a:t>
            </a:r>
          </a:p>
          <a:p>
            <a:pPr algn="r">
              <a:lnSpc>
                <a:spcPct val="130000"/>
              </a:lnSpc>
            </a:pPr>
            <a:r>
              <a:rPr lang="en-US" sz="4000">
                <a:solidFill>
                  <a:srgbClr val="FFFFFF"/>
                </a:solidFill>
                <a:latin typeface="Lato"/>
                <a:sym typeface="Lato"/>
              </a:rPr>
              <a:t>Hiệu năng và tốc độ xử lý</a:t>
            </a:r>
            <a:endParaRPr sz="4800"/>
          </a:p>
        </p:txBody>
      </p:sp>
      <p:sp>
        <p:nvSpPr>
          <p:cNvPr id="366" name="Google Shape;366;p38"/>
          <p:cNvSpPr/>
          <p:nvPr/>
        </p:nvSpPr>
        <p:spPr>
          <a:xfrm>
            <a:off x="1424001" y="1936459"/>
            <a:ext cx="1199595" cy="1202768"/>
          </a:xfrm>
          <a:custGeom>
            <a:avLst/>
            <a:gdLst/>
            <a:ahLst/>
            <a:cxnLst/>
            <a:rect l="l" t="t" r="r" b="b"/>
            <a:pathLst>
              <a:path w="2398712" h="2405063" extrusionOk="0">
                <a:moveTo>
                  <a:pt x="228600" y="1524000"/>
                </a:moveTo>
                <a:cubicBezTo>
                  <a:pt x="305386" y="1842211"/>
                  <a:pt x="556562" y="2092908"/>
                  <a:pt x="874713" y="2170113"/>
                </a:cubicBezTo>
                <a:cubicBezTo>
                  <a:pt x="874713" y="2170113"/>
                  <a:pt x="874713" y="1524000"/>
                  <a:pt x="874713" y="1524000"/>
                </a:cubicBezTo>
                <a:close/>
                <a:moveTo>
                  <a:pt x="0" y="1320800"/>
                </a:moveTo>
                <a:lnTo>
                  <a:pt x="1084263" y="1320800"/>
                </a:lnTo>
                <a:lnTo>
                  <a:pt x="1084263" y="2405063"/>
                </a:lnTo>
                <a:cubicBezTo>
                  <a:pt x="485609" y="2405063"/>
                  <a:pt x="0" y="1919454"/>
                  <a:pt x="0" y="1320800"/>
                </a:cubicBezTo>
                <a:close/>
                <a:moveTo>
                  <a:pt x="1314158" y="0"/>
                </a:moveTo>
                <a:cubicBezTo>
                  <a:pt x="1913150" y="0"/>
                  <a:pt x="2398712" y="486065"/>
                  <a:pt x="2398712" y="1085056"/>
                </a:cubicBezTo>
                <a:cubicBezTo>
                  <a:pt x="2398712" y="1684148"/>
                  <a:pt x="1913150" y="2170113"/>
                  <a:pt x="1313656" y="2170113"/>
                </a:cubicBezTo>
                <a:lnTo>
                  <a:pt x="1313656" y="1085056"/>
                </a:lnTo>
                <a:lnTo>
                  <a:pt x="228600" y="1085056"/>
                </a:lnTo>
                <a:cubicBezTo>
                  <a:pt x="228600" y="486065"/>
                  <a:pt x="714565" y="0"/>
                  <a:pt x="1314158" y="0"/>
                </a:cubicBezTo>
                <a:close/>
              </a:path>
            </a:pathLst>
          </a:custGeom>
          <a:solidFill>
            <a:srgbClr val="FFFFFF"/>
          </a:solidFill>
          <a:ln>
            <a:noFill/>
          </a:ln>
        </p:spPr>
        <p:txBody>
          <a:bodyPr spcFirstLastPara="1" wrap="square" lIns="0" tIns="0" rIns="0" bIns="0" anchor="t" anchorCtr="0">
            <a:noAutofit/>
          </a:bodyPr>
          <a:lstStyle/>
          <a:p>
            <a:pPr algn="ctr"/>
            <a:endParaRPr sz="2800">
              <a:solidFill>
                <a:srgbClr val="FFFFFF"/>
              </a:solidFill>
              <a:latin typeface="Gill Sans"/>
              <a:ea typeface="Gill Sans"/>
              <a:cs typeface="Gill Sans"/>
              <a:sym typeface="Gill Sans"/>
            </a:endParaRPr>
          </a:p>
        </p:txBody>
      </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2"/>
                                        </p:tgtEl>
                                        <p:attrNameLst>
                                          <p:attrName>style.visibility</p:attrName>
                                        </p:attrNameLst>
                                      </p:cBhvr>
                                      <p:to>
                                        <p:strVal val="visible"/>
                                      </p:to>
                                    </p:set>
                                    <p:animEffect transition="in" filter="fade">
                                      <p:cBhvr>
                                        <p:cTn id="7" dur="500"/>
                                        <p:tgtEl>
                                          <p:spTgt spid="36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63"/>
                                        </p:tgtEl>
                                        <p:attrNameLst>
                                          <p:attrName>style.visibility</p:attrName>
                                        </p:attrNameLst>
                                      </p:cBhvr>
                                      <p:to>
                                        <p:strVal val="visible"/>
                                      </p:to>
                                    </p:set>
                                    <p:animEffect transition="in" filter="fade">
                                      <p:cBhvr>
                                        <p:cTn id="11" dur="500"/>
                                        <p:tgtEl>
                                          <p:spTgt spid="363"/>
                                        </p:tgtEl>
                                      </p:cBhvr>
                                    </p:animEffect>
                                  </p:childTnLst>
                                </p:cTn>
                              </p:par>
                              <p:par>
                                <p:cTn id="12" presetID="10" presetClass="entr" presetSubtype="0" fill="hold" nodeType="withEffect">
                                  <p:stCondLst>
                                    <p:cond delay="0"/>
                                  </p:stCondLst>
                                  <p:childTnLst>
                                    <p:set>
                                      <p:cBhvr>
                                        <p:cTn id="13" dur="1" fill="hold">
                                          <p:stCondLst>
                                            <p:cond delay="0"/>
                                          </p:stCondLst>
                                        </p:cTn>
                                        <p:tgtEl>
                                          <p:spTgt spid="365"/>
                                        </p:tgtEl>
                                        <p:attrNameLst>
                                          <p:attrName>style.visibility</p:attrName>
                                        </p:attrNameLst>
                                      </p:cBhvr>
                                      <p:to>
                                        <p:strVal val="visible"/>
                                      </p:to>
                                    </p:set>
                                    <p:animEffect transition="in" filter="fade">
                                      <p:cBhvr>
                                        <p:cTn id="14" dur="500"/>
                                        <p:tgtEl>
                                          <p:spTgt spid="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3. Đánh giá và thảo luận</a:t>
            </a:r>
            <a:endParaRPr sz="2400"/>
          </a:p>
        </p:txBody>
      </p:sp>
      <p:cxnSp>
        <p:nvCxnSpPr>
          <p:cNvPr id="208" name="Google Shape;208;p31"/>
          <p:cNvCxnSpPr>
            <a:cxnSpLocks/>
          </p:cNvCxnSpPr>
          <p:nvPr/>
        </p:nvCxnSpPr>
        <p:spPr>
          <a:xfrm>
            <a:off x="4114800" y="506156"/>
            <a:ext cx="74256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4114800" y="204937"/>
            <a:ext cx="7425690"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Kết quả</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Kết quả bài toán</a:t>
            </a:r>
            <a:endParaRPr lang="vi-VN" sz="2800" b="1">
              <a:effectLst/>
              <a:latin typeface="Times New Roman" panose="02020603050405020304" pitchFamily="18" charset="0"/>
              <a:ea typeface="Times New Roman" panose="02020603050405020304" pitchFamily="18" charset="0"/>
            </a:endParaRPr>
          </a:p>
        </p:txBody>
      </p:sp>
      <p:grpSp>
        <p:nvGrpSpPr>
          <p:cNvPr id="19" name="Google Shape;209;p31">
            <a:extLst>
              <a:ext uri="{FF2B5EF4-FFF2-40B4-BE49-F238E27FC236}">
                <a16:creationId xmlns:a16="http://schemas.microsoft.com/office/drawing/2014/main" id="{5556B146-CA1F-40DB-A97A-6C2B532CD736}"/>
              </a:ext>
            </a:extLst>
          </p:cNvPr>
          <p:cNvGrpSpPr/>
          <p:nvPr/>
        </p:nvGrpSpPr>
        <p:grpSpPr>
          <a:xfrm>
            <a:off x="1647825" y="1749921"/>
            <a:ext cx="8244240" cy="1052077"/>
            <a:chOff x="3825390" y="1636846"/>
            <a:chExt cx="4564411" cy="708588"/>
          </a:xfrm>
        </p:grpSpPr>
        <p:sp>
          <p:nvSpPr>
            <p:cNvPr id="40" name="Google Shape;210;p31">
              <a:extLst>
                <a:ext uri="{FF2B5EF4-FFF2-40B4-BE49-F238E27FC236}">
                  <a16:creationId xmlns:a16="http://schemas.microsoft.com/office/drawing/2014/main" id="{4A1E22F8-51C5-4909-A595-BD4E1A8E11CC}"/>
                </a:ext>
              </a:extLst>
            </p:cNvPr>
            <p:cNvSpPr/>
            <p:nvPr/>
          </p:nvSpPr>
          <p:spPr>
            <a:xfrm>
              <a:off x="3825390" y="1636846"/>
              <a:ext cx="438912" cy="438912"/>
            </a:xfrm>
            <a:prstGeom prst="ellipse">
              <a:avLst/>
            </a:prstGeom>
            <a:solidFill>
              <a:schemeClr val="accent2"/>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41" name="Google Shape;211;p31">
              <a:extLst>
                <a:ext uri="{FF2B5EF4-FFF2-40B4-BE49-F238E27FC236}">
                  <a16:creationId xmlns:a16="http://schemas.microsoft.com/office/drawing/2014/main" id="{A4172251-37F6-442E-BE8E-C808996DCEAD}"/>
                </a:ext>
              </a:extLst>
            </p:cNvPr>
            <p:cNvSpPr/>
            <p:nvPr/>
          </p:nvSpPr>
          <p:spPr>
            <a:xfrm>
              <a:off x="3881873" y="1717466"/>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rgbClr val="FFFFFF"/>
                  </a:solidFill>
                  <a:latin typeface="Lato"/>
                  <a:ea typeface="Lato"/>
                  <a:cs typeface="Lato"/>
                  <a:sym typeface="Lato"/>
                </a:rPr>
                <a:t>1</a:t>
              </a:r>
              <a:endParaRPr sz="2400"/>
            </a:p>
          </p:txBody>
        </p:sp>
        <p:sp>
          <p:nvSpPr>
            <p:cNvPr id="42" name="Google Shape;212;p31">
              <a:extLst>
                <a:ext uri="{FF2B5EF4-FFF2-40B4-BE49-F238E27FC236}">
                  <a16:creationId xmlns:a16="http://schemas.microsoft.com/office/drawing/2014/main" id="{A2065BBA-085D-4A9A-B709-4CF3576E2F82}"/>
                </a:ext>
              </a:extLst>
            </p:cNvPr>
            <p:cNvSpPr/>
            <p:nvPr/>
          </p:nvSpPr>
          <p:spPr>
            <a:xfrm>
              <a:off x="4445328" y="1833371"/>
              <a:ext cx="3944473" cy="512063"/>
            </a:xfrm>
            <a:prstGeom prst="rect">
              <a:avLst/>
            </a:prstGeom>
            <a:noFill/>
            <a:ln>
              <a:noFill/>
            </a:ln>
          </p:spPr>
          <p:txBody>
            <a:bodyPr spcFirstLastPara="1" wrap="square" lIns="0" tIns="0" rIns="0" bIns="0" anchor="ctr" anchorCtr="0">
              <a:noAutofit/>
            </a:bodyPr>
            <a:lstStyle/>
            <a:p>
              <a:pPr marR="0" lvl="0" algn="just">
                <a:lnSpc>
                  <a:spcPct val="110000"/>
                </a:lnSpc>
                <a:spcBef>
                  <a:spcPts val="300"/>
                </a:spcBef>
                <a:spcAft>
                  <a:spcPts val="0"/>
                </a:spcAft>
              </a:pPr>
              <a:r>
                <a:rPr lang="en-US" sz="2000">
                  <a:solidFill>
                    <a:srgbClr val="000000"/>
                  </a:solidFill>
                  <a:latin typeface="Times New Roman" panose="02020603050405020304" pitchFamily="18" charset="0"/>
                  <a:ea typeface="Calibri" panose="020F0502020204030204" pitchFamily="34" charset="0"/>
                </a:rPr>
                <a:t>Độ chính xác: </a:t>
              </a:r>
            </a:p>
            <a:p>
              <a:pPr marR="0" lvl="0" algn="just">
                <a:lnSpc>
                  <a:spcPct val="110000"/>
                </a:lnSpc>
                <a:spcBef>
                  <a:spcPts val="300"/>
                </a:spcBef>
                <a:spcAft>
                  <a:spcPts val="0"/>
                </a:spcAft>
              </a:pPr>
              <a:r>
                <a:rPr lang="en-US" sz="2000">
                  <a:solidFill>
                    <a:srgbClr val="000000"/>
                  </a:solidFill>
                  <a:latin typeface="Times New Roman" panose="02020603050405020304" pitchFamily="18" charset="0"/>
                  <a:ea typeface="Calibri" panose="020F0502020204030204" pitchFamily="34" charset="0"/>
                </a:rPr>
                <a:t>	~80% trong điều kiện phòng làm việc có đủ ánh sáng</a:t>
              </a:r>
            </a:p>
            <a:p>
              <a:pPr marR="0" lvl="0" algn="just">
                <a:lnSpc>
                  <a:spcPct val="110000"/>
                </a:lnSpc>
                <a:spcBef>
                  <a:spcPts val="300"/>
                </a:spcBef>
                <a:spcAft>
                  <a:spcPts val="0"/>
                </a:spcAft>
              </a:pPr>
              <a:r>
                <a:rPr lang="en-US" sz="2000">
                  <a:solidFill>
                    <a:srgbClr val="000000"/>
                  </a:solidFill>
                  <a:latin typeface="Times New Roman" panose="02020603050405020304" pitchFamily="18" charset="0"/>
                  <a:ea typeface="Calibri" panose="020F0502020204030204" pitchFamily="34" charset="0"/>
                </a:rPr>
                <a:t>	Kết quả nhận mặt nghiêng chưa tốt</a:t>
              </a:r>
            </a:p>
            <a:p>
              <a:pPr marR="0" lvl="0" algn="just">
                <a:lnSpc>
                  <a:spcPct val="110000"/>
                </a:lnSpc>
                <a:spcBef>
                  <a:spcPts val="300"/>
                </a:spcBef>
                <a:spcAft>
                  <a:spcPts val="0"/>
                </a:spcAft>
              </a:pPr>
              <a:r>
                <a:rPr lang="en-US" sz="2000">
                  <a:solidFill>
                    <a:srgbClr val="000000"/>
                  </a:solidFill>
                  <a:latin typeface="Times New Roman" panose="02020603050405020304" pitchFamily="18" charset="0"/>
                  <a:ea typeface="Calibri" panose="020F0502020204030204" pitchFamily="34" charset="0"/>
                </a:rPr>
                <a:t>	Với tập ảnh là 50 ảnh, mỗi người 5 ảnh</a:t>
              </a:r>
            </a:p>
          </p:txBody>
        </p:sp>
      </p:grpSp>
      <p:grpSp>
        <p:nvGrpSpPr>
          <p:cNvPr id="5" name="Group 4">
            <a:extLst>
              <a:ext uri="{FF2B5EF4-FFF2-40B4-BE49-F238E27FC236}">
                <a16:creationId xmlns:a16="http://schemas.microsoft.com/office/drawing/2014/main" id="{8FB7DA8C-2E37-415A-AE10-8B784B3BB340}"/>
              </a:ext>
            </a:extLst>
          </p:cNvPr>
          <p:cNvGrpSpPr/>
          <p:nvPr/>
        </p:nvGrpSpPr>
        <p:grpSpPr>
          <a:xfrm>
            <a:off x="2660403" y="3429000"/>
            <a:ext cx="6833094" cy="2816700"/>
            <a:chOff x="2901456" y="3287396"/>
            <a:chExt cx="6350987" cy="3710779"/>
          </a:xfrm>
        </p:grpSpPr>
        <p:pic>
          <p:nvPicPr>
            <p:cNvPr id="24" name="Picture 23">
              <a:extLst>
                <a:ext uri="{FF2B5EF4-FFF2-40B4-BE49-F238E27FC236}">
                  <a16:creationId xmlns:a16="http://schemas.microsoft.com/office/drawing/2014/main" id="{2DF4223B-7C65-48B8-B09D-10D1E5A0D244}"/>
                </a:ext>
              </a:extLst>
            </p:cNvPr>
            <p:cNvPicPr/>
            <p:nvPr/>
          </p:nvPicPr>
          <p:blipFill rotWithShape="1">
            <a:blip r:embed="rId4">
              <a:extLst>
                <a:ext uri="{BEBA8EAE-BF5A-486C-A8C5-ECC9F3942E4B}">
                  <a14:imgProps xmlns:a14="http://schemas.microsoft.com/office/drawing/2010/main">
                    <a14:imgLayer r:embed="rId5">
                      <a14:imgEffect>
                        <a14:brightnessContrast contrast="20000"/>
                      </a14:imgEffect>
                    </a14:imgLayer>
                  </a14:imgProps>
                </a:ext>
              </a:extLst>
            </a:blip>
            <a:srcRect l="2939" r="2663" b="38124"/>
            <a:stretch/>
          </p:blipFill>
          <p:spPr bwMode="auto">
            <a:xfrm>
              <a:off x="2901456" y="3287396"/>
              <a:ext cx="6350987" cy="3064448"/>
            </a:xfrm>
            <a:prstGeom prst="rect">
              <a:avLst/>
            </a:prstGeom>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25" name="TextBox 24">
              <a:extLst>
                <a:ext uri="{FF2B5EF4-FFF2-40B4-BE49-F238E27FC236}">
                  <a16:creationId xmlns:a16="http://schemas.microsoft.com/office/drawing/2014/main" id="{76EFC9BC-FD79-49C0-B014-DF1EBD271F91}"/>
                </a:ext>
              </a:extLst>
            </p:cNvPr>
            <p:cNvSpPr txBox="1"/>
            <p:nvPr/>
          </p:nvSpPr>
          <p:spPr>
            <a:xfrm>
              <a:off x="2901456" y="6351844"/>
              <a:ext cx="6350987"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Hình 4.1 Điều kiện về độ sáng giữa 2 ảnh khác nhau dẫn tới sai lệch</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1553653244"/>
      </p:ext>
    </p:extLst>
  </p:cSld>
  <p:clrMapOvr>
    <a:masterClrMapping/>
  </p:clrMapOvr>
  <p:transition spd="med">
    <p:push/>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3. Đánh giá và thảo luận</a:t>
            </a:r>
            <a:endParaRPr sz="2400"/>
          </a:p>
        </p:txBody>
      </p:sp>
      <p:cxnSp>
        <p:nvCxnSpPr>
          <p:cNvPr id="208" name="Google Shape;208;p31"/>
          <p:cNvCxnSpPr>
            <a:cxnSpLocks/>
          </p:cNvCxnSpPr>
          <p:nvPr/>
        </p:nvCxnSpPr>
        <p:spPr>
          <a:xfrm>
            <a:off x="4114800" y="506156"/>
            <a:ext cx="74256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4114800" y="204937"/>
            <a:ext cx="7425690"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Kết quả</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Kết quả bài toán</a:t>
            </a:r>
            <a:endParaRPr lang="vi-VN" sz="2800" b="1">
              <a:effectLst/>
              <a:latin typeface="Times New Roman" panose="02020603050405020304" pitchFamily="18" charset="0"/>
              <a:ea typeface="Times New Roman" panose="02020603050405020304" pitchFamily="18" charset="0"/>
            </a:endParaRPr>
          </a:p>
        </p:txBody>
      </p:sp>
      <p:grpSp>
        <p:nvGrpSpPr>
          <p:cNvPr id="20" name="Google Shape;217;p31">
            <a:extLst>
              <a:ext uri="{FF2B5EF4-FFF2-40B4-BE49-F238E27FC236}">
                <a16:creationId xmlns:a16="http://schemas.microsoft.com/office/drawing/2014/main" id="{8B0B8209-3068-4DB5-B677-36BD2CC61676}"/>
              </a:ext>
            </a:extLst>
          </p:cNvPr>
          <p:cNvGrpSpPr/>
          <p:nvPr/>
        </p:nvGrpSpPr>
        <p:grpSpPr>
          <a:xfrm>
            <a:off x="1647825" y="2167506"/>
            <a:ext cx="8212948" cy="760286"/>
            <a:chOff x="3825389" y="2340953"/>
            <a:chExt cx="4547085" cy="512063"/>
          </a:xfrm>
        </p:grpSpPr>
        <p:sp>
          <p:nvSpPr>
            <p:cNvPr id="37" name="Google Shape;218;p31">
              <a:extLst>
                <a:ext uri="{FF2B5EF4-FFF2-40B4-BE49-F238E27FC236}">
                  <a16:creationId xmlns:a16="http://schemas.microsoft.com/office/drawing/2014/main" id="{EFAE9CD7-F6F1-4878-ABA8-285126D3CC01}"/>
                </a:ext>
              </a:extLst>
            </p:cNvPr>
            <p:cNvSpPr/>
            <p:nvPr/>
          </p:nvSpPr>
          <p:spPr>
            <a:xfrm>
              <a:off x="3825389" y="2377529"/>
              <a:ext cx="438912" cy="438912"/>
            </a:xfrm>
            <a:prstGeom prst="ellipse">
              <a:avLst/>
            </a:prstGeom>
            <a:solidFill>
              <a:srgbClr val="F8B721"/>
            </a:solidFill>
            <a:ln>
              <a:noFill/>
            </a:ln>
          </p:spPr>
          <p:txBody>
            <a:bodyPr spcFirstLastPara="1" wrap="square" lIns="121900" tIns="60933" rIns="121900" bIns="60933" anchor="t" anchorCtr="0">
              <a:noAutofit/>
            </a:bodyPr>
            <a:lstStyle/>
            <a:p>
              <a:pPr algn="ctr">
                <a:buClr>
                  <a:srgbClr val="000000"/>
                </a:buClr>
                <a:buSzPts val="6000"/>
              </a:pPr>
              <a:endParaRPr sz="8000">
                <a:solidFill>
                  <a:srgbClr val="000000"/>
                </a:solidFill>
                <a:latin typeface="Gill Sans"/>
                <a:ea typeface="Gill Sans"/>
                <a:cs typeface="Gill Sans"/>
                <a:sym typeface="Gill Sans"/>
              </a:endParaRPr>
            </a:p>
          </p:txBody>
        </p:sp>
        <p:sp>
          <p:nvSpPr>
            <p:cNvPr id="38" name="Google Shape;219;p31">
              <a:extLst>
                <a:ext uri="{FF2B5EF4-FFF2-40B4-BE49-F238E27FC236}">
                  <a16:creationId xmlns:a16="http://schemas.microsoft.com/office/drawing/2014/main" id="{E686993F-C30E-4EB2-8CBD-C82487EAD8AF}"/>
                </a:ext>
              </a:extLst>
            </p:cNvPr>
            <p:cNvSpPr/>
            <p:nvPr/>
          </p:nvSpPr>
          <p:spPr>
            <a:xfrm>
              <a:off x="3896907" y="2454248"/>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2000" b="1">
                  <a:solidFill>
                    <a:schemeClr val="lt1"/>
                  </a:solidFill>
                  <a:latin typeface="Lato"/>
                  <a:ea typeface="Lato"/>
                  <a:cs typeface="Lato"/>
                  <a:sym typeface="Lato"/>
                </a:rPr>
                <a:t>2</a:t>
              </a:r>
              <a:endParaRPr sz="2400"/>
            </a:p>
          </p:txBody>
        </p:sp>
        <p:sp>
          <p:nvSpPr>
            <p:cNvPr id="39" name="Google Shape;220;p31">
              <a:extLst>
                <a:ext uri="{FF2B5EF4-FFF2-40B4-BE49-F238E27FC236}">
                  <a16:creationId xmlns:a16="http://schemas.microsoft.com/office/drawing/2014/main" id="{B51A15F9-B06D-427F-B8FB-EDD21A8C8828}"/>
                </a:ext>
              </a:extLst>
            </p:cNvPr>
            <p:cNvSpPr/>
            <p:nvPr/>
          </p:nvSpPr>
          <p:spPr>
            <a:xfrm>
              <a:off x="4428002" y="2340953"/>
              <a:ext cx="3944472" cy="512063"/>
            </a:xfrm>
            <a:prstGeom prst="rect">
              <a:avLst/>
            </a:prstGeom>
            <a:noFill/>
            <a:ln>
              <a:noFill/>
            </a:ln>
          </p:spPr>
          <p:txBody>
            <a:bodyPr spcFirstLastPara="1" wrap="square" lIns="0" tIns="0" rIns="0" bIns="0" anchor="ctr" anchorCtr="0">
              <a:noAutofit/>
            </a:bodyPr>
            <a:lstStyle/>
            <a:p>
              <a:pPr marR="0" lvl="0" algn="just">
                <a:lnSpc>
                  <a:spcPct val="110000"/>
                </a:lnSpc>
                <a:spcBef>
                  <a:spcPts val="0"/>
                </a:spcBef>
                <a:spcAft>
                  <a:spcPts val="0"/>
                </a:spcAft>
              </a:pPr>
              <a:r>
                <a:rPr lang="en-US" sz="2000">
                  <a:effectLst/>
                  <a:latin typeface="Times New Roman" panose="02020603050405020304" pitchFamily="18" charset="0"/>
                  <a:ea typeface="Calibri" panose="020F0502020204030204" pitchFamily="34" charset="0"/>
                </a:rPr>
                <a:t>Thời gian xử lý mất từ 0.4-1 giây cho để xử lý kết quả với 1 ảnh trên tập dữ liệu test có 50 ảnh với bộ TV box TX3 ram 4GB, cpu 2.1GHz</a:t>
              </a:r>
              <a:endParaRPr lang="en-US" sz="2400">
                <a:solidFill>
                  <a:srgbClr val="00000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1692430869"/>
      </p:ext>
    </p:extLst>
  </p:cSld>
  <p:clrMapOvr>
    <a:masterClrMapping/>
  </p:clrMapOvr>
  <p:transition spd="med">
    <p:push/>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3. Đánh giá và thảo luận</a:t>
            </a:r>
            <a:endParaRPr sz="2400"/>
          </a:p>
        </p:txBody>
      </p:sp>
      <p:cxnSp>
        <p:nvCxnSpPr>
          <p:cNvPr id="208" name="Google Shape;208;p31"/>
          <p:cNvCxnSpPr>
            <a:cxnSpLocks/>
          </p:cNvCxnSpPr>
          <p:nvPr/>
        </p:nvCxnSpPr>
        <p:spPr>
          <a:xfrm>
            <a:off x="4114800" y="506156"/>
            <a:ext cx="74256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4114800" y="204937"/>
            <a:ext cx="7425690"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Thảo luận</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576804" y="131810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Thế mạnh</a:t>
            </a:r>
            <a:endParaRPr lang="vi-VN" sz="2800" b="1">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32573599-EC9D-4AE9-89D3-5E424A62A295}"/>
              </a:ext>
            </a:extLst>
          </p:cNvPr>
          <p:cNvSpPr txBox="1"/>
          <p:nvPr/>
        </p:nvSpPr>
        <p:spPr>
          <a:xfrm>
            <a:off x="1105316" y="2147687"/>
            <a:ext cx="9667875" cy="1281313"/>
          </a:xfrm>
          <a:prstGeom prst="rect">
            <a:avLst/>
          </a:prstGeom>
          <a:noFill/>
        </p:spPr>
        <p:txBody>
          <a:bodyPr wrap="square">
            <a:spAutoFit/>
          </a:bodyPr>
          <a:lstStyle/>
          <a:p>
            <a:pPr marL="285750" marR="0" lvl="0" indent="-285750" algn="just">
              <a:lnSpc>
                <a:spcPct val="110000"/>
              </a:lnSpc>
              <a:spcBef>
                <a:spcPts val="0"/>
              </a:spcBef>
              <a:spcAft>
                <a:spcPts val="0"/>
              </a:spcAft>
              <a:buFont typeface="Wingdings" panose="05000000000000000000" pitchFamily="2" charset="2"/>
              <a:buChar char="q"/>
            </a:pPr>
            <a:r>
              <a:rPr lang="en-US" sz="2400">
                <a:solidFill>
                  <a:srgbClr val="000000"/>
                </a:solidFill>
                <a:effectLst/>
                <a:latin typeface="Times New Roman" panose="02020603050405020304" pitchFamily="18" charset="0"/>
                <a:ea typeface="Calibri" panose="020F0502020204030204" pitchFamily="34" charset="0"/>
              </a:rPr>
              <a:t>Nhận diện khuôn mặt nhanh</a:t>
            </a:r>
            <a:endParaRPr lang="vi-VN" sz="2400">
              <a:solidFill>
                <a:srgbClr val="000000"/>
              </a:solidFill>
              <a:effectLst/>
              <a:latin typeface="Times New Roman" panose="02020603050405020304" pitchFamily="18" charset="0"/>
              <a:ea typeface="Calibri" panose="020F0502020204030204" pitchFamily="34" charset="0"/>
            </a:endParaRPr>
          </a:p>
          <a:p>
            <a:pPr marL="285750" marR="0" lvl="0" indent="-285750" algn="just">
              <a:lnSpc>
                <a:spcPct val="110000"/>
              </a:lnSpc>
              <a:spcBef>
                <a:spcPts val="0"/>
              </a:spcBef>
              <a:spcAft>
                <a:spcPts val="0"/>
              </a:spcAft>
              <a:buFont typeface="Wingdings" panose="05000000000000000000" pitchFamily="2" charset="2"/>
              <a:buChar char="q"/>
            </a:pPr>
            <a:r>
              <a:rPr lang="en-US" sz="2400">
                <a:solidFill>
                  <a:srgbClr val="000000"/>
                </a:solidFill>
                <a:effectLst/>
                <a:latin typeface="Times New Roman" panose="02020603050405020304" pitchFamily="18" charset="0"/>
                <a:ea typeface="Calibri" panose="020F0502020204030204" pitchFamily="34" charset="0"/>
              </a:rPr>
              <a:t>Hệ thống ổn định hơn do không cần kết nối Internet.</a:t>
            </a:r>
            <a:r>
              <a:rPr lang="vi-VN" sz="2400">
                <a:solidFill>
                  <a:srgbClr val="000000"/>
                </a:solidFill>
                <a:effectLst/>
                <a:latin typeface="Times New Roman" panose="02020603050405020304" pitchFamily="18" charset="0"/>
                <a:ea typeface="Calibri" panose="020F0502020204030204" pitchFamily="34" charset="0"/>
              </a:rPr>
              <a:t> </a:t>
            </a:r>
            <a:endParaRPr lang="en-US" sz="2400">
              <a:solidFill>
                <a:srgbClr val="000000"/>
              </a:solidFill>
              <a:effectLst/>
              <a:latin typeface="Times New Roman" panose="02020603050405020304" pitchFamily="18" charset="0"/>
              <a:ea typeface="Calibri" panose="020F0502020204030204" pitchFamily="34" charset="0"/>
            </a:endParaRPr>
          </a:p>
          <a:p>
            <a:pPr marL="285750" marR="0" lvl="0" indent="-285750" algn="just">
              <a:lnSpc>
                <a:spcPct val="110000"/>
              </a:lnSpc>
              <a:spcBef>
                <a:spcPts val="0"/>
              </a:spcBef>
              <a:spcAft>
                <a:spcPts val="0"/>
              </a:spcAft>
              <a:buFont typeface="Wingdings" panose="05000000000000000000" pitchFamily="2" charset="2"/>
              <a:buChar char="q"/>
            </a:pPr>
            <a:r>
              <a:rPr lang="en-US" sz="2400">
                <a:latin typeface="Times New Roman" panose="02020603050405020304" pitchFamily="18" charset="0"/>
                <a:ea typeface="Calibri" panose="020F0502020204030204" pitchFamily="34" charset="0"/>
              </a:rPr>
              <a:t>Hệ thống sử dụng g</a:t>
            </a:r>
            <a:r>
              <a:rPr lang="en-US" sz="2400">
                <a:effectLst/>
                <a:latin typeface="Times New Roman" panose="02020603050405020304" pitchFamily="18" charset="0"/>
                <a:ea typeface="Calibri" panose="020F0502020204030204" pitchFamily="34" charset="0"/>
              </a:rPr>
              <a:t>iao diện Web thân thiện với người dùng</a:t>
            </a:r>
            <a:endParaRPr lang="vi-VN" sz="2400"/>
          </a:p>
        </p:txBody>
      </p:sp>
      <p:sp>
        <p:nvSpPr>
          <p:cNvPr id="7" name="TextBox 6">
            <a:extLst>
              <a:ext uri="{FF2B5EF4-FFF2-40B4-BE49-F238E27FC236}">
                <a16:creationId xmlns:a16="http://schemas.microsoft.com/office/drawing/2014/main" id="{38F769B3-5F3A-4D15-8CD6-5D3566F3991E}"/>
              </a:ext>
            </a:extLst>
          </p:cNvPr>
          <p:cNvSpPr txBox="1"/>
          <p:nvPr/>
        </p:nvSpPr>
        <p:spPr>
          <a:xfrm>
            <a:off x="1576804" y="4029821"/>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Nhược điểm</a:t>
            </a:r>
            <a:endParaRPr lang="vi-VN" sz="2800" b="1">
              <a:effectLst/>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B41B2B54-063E-42B7-B622-C8DD904351B5}"/>
              </a:ext>
            </a:extLst>
          </p:cNvPr>
          <p:cNvSpPr txBox="1"/>
          <p:nvPr/>
        </p:nvSpPr>
        <p:spPr>
          <a:xfrm>
            <a:off x="1105316" y="4694242"/>
            <a:ext cx="9667875" cy="875048"/>
          </a:xfrm>
          <a:prstGeom prst="rect">
            <a:avLst/>
          </a:prstGeom>
          <a:noFill/>
        </p:spPr>
        <p:txBody>
          <a:bodyPr wrap="square">
            <a:spAutoFit/>
          </a:bodyPr>
          <a:lstStyle/>
          <a:p>
            <a:pPr marL="285750" marR="0" lvl="0" indent="-285750" algn="just">
              <a:lnSpc>
                <a:spcPct val="110000"/>
              </a:lnSpc>
              <a:spcBef>
                <a:spcPts val="300"/>
              </a:spcBef>
              <a:spcAft>
                <a:spcPts val="0"/>
              </a:spcAft>
              <a:buFont typeface="Wingdings" panose="05000000000000000000" pitchFamily="2" charset="2"/>
              <a:buChar char="q"/>
            </a:pPr>
            <a:r>
              <a:rPr lang="en-US" sz="2400">
                <a:solidFill>
                  <a:srgbClr val="000000"/>
                </a:solidFill>
                <a:effectLst/>
                <a:latin typeface="Times New Roman" panose="02020603050405020304" pitchFamily="18" charset="0"/>
                <a:ea typeface="Calibri" panose="020F0502020204030204" pitchFamily="34" charset="0"/>
              </a:rPr>
              <a:t>Độ chính xác không ổn định với khuôn mặt nghiêng hoặc trong môi trường ánh sáng yếu</a:t>
            </a:r>
            <a:endParaRPr lang="vi-VN" sz="2400"/>
          </a:p>
        </p:txBody>
      </p:sp>
    </p:spTree>
    <p:extLst>
      <p:ext uri="{BB962C8B-B14F-4D97-AF65-F5344CB8AC3E}">
        <p14:creationId xmlns:p14="http://schemas.microsoft.com/office/powerpoint/2010/main" val="867350073"/>
      </p:ext>
    </p:extLst>
  </p:cSld>
  <p:clrMapOvr>
    <a:masterClrMapping/>
  </p:clrMapOvr>
  <p:transition spd="med">
    <p:push/>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606783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3. Đánh giá và thảo luận</a:t>
            </a:r>
            <a:endParaRPr sz="2400"/>
          </a:p>
        </p:txBody>
      </p:sp>
      <p:cxnSp>
        <p:nvCxnSpPr>
          <p:cNvPr id="208" name="Google Shape;208;p31"/>
          <p:cNvCxnSpPr>
            <a:cxnSpLocks/>
          </p:cNvCxnSpPr>
          <p:nvPr/>
        </p:nvCxnSpPr>
        <p:spPr>
          <a:xfrm>
            <a:off x="4114800" y="506156"/>
            <a:ext cx="74256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4114800" y="204937"/>
            <a:ext cx="7425690"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Thảo luận</a:t>
            </a:r>
            <a:endParaRPr lang="vi-VN"/>
          </a:p>
        </p:txBody>
      </p:sp>
      <p:sp>
        <p:nvSpPr>
          <p:cNvPr id="15" name="TextBox 14">
            <a:extLst>
              <a:ext uri="{FF2B5EF4-FFF2-40B4-BE49-F238E27FC236}">
                <a16:creationId xmlns:a16="http://schemas.microsoft.com/office/drawing/2014/main" id="{5FBCE72B-C21C-43A9-BEF5-6D0BF12313C0}"/>
              </a:ext>
            </a:extLst>
          </p:cNvPr>
          <p:cNvSpPr txBox="1"/>
          <p:nvPr/>
        </p:nvSpPr>
        <p:spPr>
          <a:xfrm>
            <a:off x="1647825" y="751720"/>
            <a:ext cx="8858250"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Tính ứng dụng</a:t>
            </a:r>
            <a:endParaRPr lang="vi-VN" sz="2800" b="1">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32573599-EC9D-4AE9-89D3-5E424A62A295}"/>
              </a:ext>
            </a:extLst>
          </p:cNvPr>
          <p:cNvSpPr txBox="1"/>
          <p:nvPr/>
        </p:nvSpPr>
        <p:spPr>
          <a:xfrm>
            <a:off x="1262062" y="1805110"/>
            <a:ext cx="9667875" cy="3351495"/>
          </a:xfrm>
          <a:prstGeom prst="rect">
            <a:avLst/>
          </a:prstGeom>
          <a:noFill/>
        </p:spPr>
        <p:txBody>
          <a:bodyPr wrap="square">
            <a:spAutoFit/>
          </a:bodyPr>
          <a:lstStyle/>
          <a:p>
            <a:pPr marL="285750" marR="0" indent="-285750" algn="just">
              <a:lnSpc>
                <a:spcPct val="110000"/>
              </a:lnSpc>
              <a:spcBef>
                <a:spcPts val="300"/>
              </a:spcBef>
              <a:spcAft>
                <a:spcPts val="0"/>
              </a:spcAft>
              <a:buFont typeface="Arial" panose="020B0604020202020204" pitchFamily="34" charset="0"/>
              <a:buChar char="•"/>
            </a:pPr>
            <a:r>
              <a:rPr lang="en-US" sz="2400">
                <a:solidFill>
                  <a:srgbClr val="000000"/>
                </a:solidFill>
                <a:effectLst/>
                <a:latin typeface="Times New Roman" panose="02020603050405020304" pitchFamily="18" charset="0"/>
                <a:ea typeface="Calibri" panose="020F0502020204030204" pitchFamily="34" charset="0"/>
              </a:rPr>
              <a:t>Bởi tốc độ xử lý nhanh, thiết bị phàn cứng nhỏ gọn không cồng kềnh, thích hợp với những văn phòng nhỏ, cơ quan hoặc trong các hộ gia đình, đặc biệt là các hộ gia đình ở các thành phố lớn thường có phòng cho sinh viên thuê.</a:t>
            </a:r>
            <a:endParaRPr lang="vi-VN" sz="2400">
              <a:solidFill>
                <a:srgbClr val="000000"/>
              </a:solidFill>
              <a:effectLst/>
              <a:latin typeface="Times New Roman" panose="02020603050405020304" pitchFamily="18" charset="0"/>
              <a:ea typeface="Calibri" panose="020F0502020204030204" pitchFamily="34" charset="0"/>
            </a:endParaRPr>
          </a:p>
          <a:p>
            <a:pPr marL="285750" marR="0" indent="-285750" algn="just">
              <a:lnSpc>
                <a:spcPct val="110000"/>
              </a:lnSpc>
              <a:spcBef>
                <a:spcPts val="300"/>
              </a:spcBef>
              <a:spcAft>
                <a:spcPts val="0"/>
              </a:spcAft>
              <a:buFont typeface="Arial" panose="020B0604020202020204" pitchFamily="34" charset="0"/>
              <a:buChar char="•"/>
            </a:pPr>
            <a:r>
              <a:rPr lang="en-US" sz="2400">
                <a:solidFill>
                  <a:srgbClr val="000000"/>
                </a:solidFill>
                <a:effectLst/>
                <a:latin typeface="Times New Roman" panose="02020603050405020304" pitchFamily="18" charset="0"/>
                <a:ea typeface="Calibri" panose="020F0502020204030204" pitchFamily="34" charset="0"/>
              </a:rPr>
              <a:t>Việc kiểm soát và theo dõi của hệ thống cũng như sự tiện lợi giúp nâng cao chất lượng đời sống, đồng thời đảm bảo về sự an toàn và tính riêng tư, là giải pháp giúp các công ty, cơ quan quản lý nhân viên trong giai đoạn Covid-19 chưa ổn định.</a:t>
            </a:r>
            <a:endParaRPr lang="vi-VN" sz="2400">
              <a:solidFill>
                <a:srgbClr val="000000"/>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760845658"/>
      </p:ext>
    </p:extLst>
  </p:cSld>
  <p:clrMapOvr>
    <a:masterClrMapping/>
  </p:clrMapOvr>
  <p:transition spd="med">
    <p:push/>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6146" name="Picture 2" descr="Nhận diện khuôn mặt thúc đẩy thanh toán tại Trung Quốc - MK GROUP">
            <a:extLst>
              <a:ext uri="{FF2B5EF4-FFF2-40B4-BE49-F238E27FC236}">
                <a16:creationId xmlns:a16="http://schemas.microsoft.com/office/drawing/2014/main" id="{921153EF-02DB-4FA3-A3EC-DD02D3E40D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090526">
            <a:off x="-669950" y="-1090018"/>
            <a:ext cx="13521783" cy="9014523"/>
          </a:xfrm>
          <a:prstGeom prst="rect">
            <a:avLst/>
          </a:prstGeom>
          <a:noFill/>
          <a:extLst>
            <a:ext uri="{909E8E84-426E-40DD-AFC4-6F175D3DCCD1}">
              <a14:hiddenFill xmlns:a14="http://schemas.microsoft.com/office/drawing/2010/main">
                <a:solidFill>
                  <a:srgbClr val="FFFFFF"/>
                </a:solidFill>
              </a14:hiddenFill>
            </a:ext>
          </a:extLst>
        </p:spPr>
      </p:pic>
      <p:sp>
        <p:nvSpPr>
          <p:cNvPr id="305" name="Google Shape;305;p34"/>
          <p:cNvSpPr/>
          <p:nvPr/>
        </p:nvSpPr>
        <p:spPr>
          <a:xfrm>
            <a:off x="3189987" y="1771126"/>
            <a:ext cx="12987133" cy="12987133"/>
          </a:xfrm>
          <a:prstGeom prst="ellipse">
            <a:avLst/>
          </a:prstGeom>
          <a:solidFill>
            <a:srgbClr val="000000">
              <a:alpha val="80000"/>
            </a:srgbClr>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06" name="Google Shape;306;p34"/>
          <p:cNvSpPr/>
          <p:nvPr/>
        </p:nvSpPr>
        <p:spPr>
          <a:xfrm>
            <a:off x="5038726" y="3428999"/>
            <a:ext cx="6529882" cy="2742400"/>
          </a:xfrm>
          <a:prstGeom prst="rect">
            <a:avLst/>
          </a:prstGeom>
          <a:noFill/>
          <a:ln>
            <a:noFill/>
          </a:ln>
        </p:spPr>
        <p:txBody>
          <a:bodyPr spcFirstLastPara="1" wrap="square" lIns="0" tIns="0" rIns="0" bIns="0" anchor="ctr" anchorCtr="0">
            <a:noAutofit/>
          </a:bodyPr>
          <a:lstStyle/>
          <a:p>
            <a:pPr algn="r"/>
            <a:r>
              <a:rPr lang="en-US" sz="5067" b="1">
                <a:solidFill>
                  <a:srgbClr val="FFFFFF"/>
                </a:solidFill>
                <a:latin typeface="Lato Black"/>
                <a:ea typeface="Lato Black"/>
                <a:cs typeface="Lato Black"/>
                <a:sym typeface="Lato Black"/>
              </a:rPr>
              <a:t>4. </a:t>
            </a:r>
            <a:r>
              <a:rPr lang="en-US" sz="5067" b="1">
                <a:solidFill>
                  <a:srgbClr val="FFFFFF"/>
                </a:solidFill>
                <a:latin typeface="Lato Black"/>
                <a:sym typeface="Lato Black"/>
              </a:rPr>
              <a:t>Hướng phát triển</a:t>
            </a:r>
          </a:p>
          <a:p>
            <a:pPr algn="r"/>
            <a:r>
              <a:rPr lang="en-US" sz="5067" b="1">
                <a:solidFill>
                  <a:srgbClr val="FFFFFF"/>
                </a:solidFill>
                <a:latin typeface="Lato Black"/>
                <a:sym typeface="Lato Black"/>
              </a:rPr>
              <a:t>trong tương lai</a:t>
            </a:r>
            <a:endParaRPr sz="2400"/>
          </a:p>
        </p:txBody>
      </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5"/>
                                        </p:tgtEl>
                                        <p:attrNameLst>
                                          <p:attrName>style.visibility</p:attrName>
                                        </p:attrNameLst>
                                      </p:cBhvr>
                                      <p:to>
                                        <p:strVal val="visible"/>
                                      </p:to>
                                    </p:set>
                                    <p:animEffect transition="in" filter="fade">
                                      <p:cBhvr>
                                        <p:cTn id="7" dur="500"/>
                                        <p:tgtEl>
                                          <p:spTgt spid="305"/>
                                        </p:tgtEl>
                                      </p:cBhvr>
                                    </p:animEffect>
                                  </p:childTnLst>
                                </p:cTn>
                              </p:par>
                              <p:par>
                                <p:cTn id="8" presetID="10" presetClass="entr" presetSubtype="0" fill="hold" nodeType="withEffect">
                                  <p:stCondLst>
                                    <p:cond delay="0"/>
                                  </p:stCondLst>
                                  <p:childTnLst>
                                    <p:set>
                                      <p:cBhvr>
                                        <p:cTn id="9" dur="1" fill="hold">
                                          <p:stCondLst>
                                            <p:cond delay="0"/>
                                          </p:stCondLst>
                                        </p:cTn>
                                        <p:tgtEl>
                                          <p:spTgt spid="306"/>
                                        </p:tgtEl>
                                        <p:attrNameLst>
                                          <p:attrName>style.visibility</p:attrName>
                                        </p:attrNameLst>
                                      </p:cBhvr>
                                      <p:to>
                                        <p:strVal val="visible"/>
                                      </p:to>
                                    </p:set>
                                    <p:animEffect transition="in" filter="fade">
                                      <p:cBhvr>
                                        <p:cTn id="10"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7915683"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5. Kết luận và hướng phát triển trong tương lai</a:t>
            </a:r>
            <a:endParaRPr sz="2400"/>
          </a:p>
        </p:txBody>
      </p:sp>
      <p:cxnSp>
        <p:nvCxnSpPr>
          <p:cNvPr id="208" name="Google Shape;208;p31"/>
          <p:cNvCxnSpPr>
            <a:cxnSpLocks/>
          </p:cNvCxnSpPr>
          <p:nvPr/>
        </p:nvCxnSpPr>
        <p:spPr>
          <a:xfrm>
            <a:off x="7733411" y="496630"/>
            <a:ext cx="5001514"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5" name="TextBox 24">
            <a:extLst>
              <a:ext uri="{FF2B5EF4-FFF2-40B4-BE49-F238E27FC236}">
                <a16:creationId xmlns:a16="http://schemas.microsoft.com/office/drawing/2014/main" id="{0E21E985-36CD-4632-A970-824BAE181A7F}"/>
              </a:ext>
            </a:extLst>
          </p:cNvPr>
          <p:cNvSpPr txBox="1"/>
          <p:nvPr/>
        </p:nvSpPr>
        <p:spPr>
          <a:xfrm>
            <a:off x="1647825" y="751720"/>
            <a:ext cx="8499352" cy="531940"/>
          </a:xfrm>
          <a:prstGeom prst="rect">
            <a:avLst/>
          </a:prstGeom>
          <a:ln w="28575"/>
        </p:spPr>
        <p:style>
          <a:lnRef idx="2">
            <a:schemeClr val="accent4"/>
          </a:lnRef>
          <a:fillRef idx="1">
            <a:schemeClr val="lt1"/>
          </a:fillRef>
          <a:effectRef idx="0">
            <a:schemeClr val="accent4"/>
          </a:effectRef>
          <a:fontRef idx="minor">
            <a:schemeClr val="dk1"/>
          </a:fontRef>
        </p:style>
        <p:txBody>
          <a:bodyPr wrap="square">
            <a:spAutoFit/>
          </a:bodyPr>
          <a:lstStyle/>
          <a:p>
            <a:pPr algn="ctr">
              <a:lnSpc>
                <a:spcPct val="110000"/>
              </a:lnSpc>
              <a:spcBef>
                <a:spcPts val="200"/>
              </a:spcBef>
            </a:pPr>
            <a:r>
              <a:rPr lang="en-US" sz="2800" b="1">
                <a:effectLst/>
                <a:latin typeface="Times New Roman" panose="02020603050405020304" pitchFamily="18" charset="0"/>
                <a:ea typeface="Times New Roman" panose="02020603050405020304" pitchFamily="18" charset="0"/>
              </a:rPr>
              <a:t>Hướng phát triển trong tương lai</a:t>
            </a:r>
            <a:endParaRPr lang="vi-VN" sz="2800" b="1">
              <a:effectLst/>
              <a:latin typeface="Times New Roman" panose="02020603050405020304" pitchFamily="18" charset="0"/>
              <a:ea typeface="Times New Roman" panose="02020603050405020304" pitchFamily="18" charset="0"/>
            </a:endParaRPr>
          </a:p>
        </p:txBody>
      </p:sp>
      <p:sp>
        <p:nvSpPr>
          <p:cNvPr id="8" name="TextBox 7">
            <a:extLst>
              <a:ext uri="{FF2B5EF4-FFF2-40B4-BE49-F238E27FC236}">
                <a16:creationId xmlns:a16="http://schemas.microsoft.com/office/drawing/2014/main" id="{75542DC0-5638-4129-B62B-DFAD1B942077}"/>
              </a:ext>
            </a:extLst>
          </p:cNvPr>
          <p:cNvSpPr txBox="1"/>
          <p:nvPr/>
        </p:nvSpPr>
        <p:spPr>
          <a:xfrm>
            <a:off x="1647825" y="1710640"/>
            <a:ext cx="4545931" cy="3114763"/>
          </a:xfrm>
          <a:prstGeom prst="rect">
            <a:avLst/>
          </a:prstGeom>
          <a:noFill/>
        </p:spPr>
        <p:txBody>
          <a:bodyPr wrap="square">
            <a:spAutoFit/>
          </a:bodyPr>
          <a:lstStyle/>
          <a:p>
            <a:pPr marL="342900" marR="0" lvl="0" indent="-342900" algn="just">
              <a:lnSpc>
                <a:spcPct val="110000"/>
              </a:lnSpc>
              <a:spcBef>
                <a:spcPts val="300"/>
              </a:spcBef>
              <a:spcAft>
                <a:spcPts val="0"/>
              </a:spcAft>
              <a:buFont typeface="Symbol" panose="05050102010706020507" pitchFamily="18" charset="2"/>
              <a:buChar char=""/>
            </a:pPr>
            <a:r>
              <a:rPr lang="en-US" sz="2000">
                <a:solidFill>
                  <a:srgbClr val="000000"/>
                </a:solidFill>
                <a:effectLst/>
                <a:latin typeface="Times New Roman" panose="02020603050405020304" pitchFamily="18" charset="0"/>
                <a:ea typeface="Calibri" panose="020F0502020204030204" pitchFamily="34" charset="0"/>
              </a:rPr>
              <a:t>Cải thiện độ chính xác bằng cách điều chỉnh trọng số sau khi chuyển đổi model từ Tensorflow sang Tensorflow Lite.</a:t>
            </a:r>
            <a:endParaRPr lang="vi-VN" sz="20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Symbol" panose="05050102010706020507" pitchFamily="18" charset="2"/>
              <a:buChar char=""/>
            </a:pPr>
            <a:r>
              <a:rPr lang="en-US" sz="2000">
                <a:solidFill>
                  <a:srgbClr val="000000"/>
                </a:solidFill>
                <a:effectLst/>
                <a:latin typeface="Times New Roman" panose="02020603050405020304" pitchFamily="18" charset="0"/>
                <a:ea typeface="Calibri" panose="020F0502020204030204" pitchFamily="34" charset="0"/>
              </a:rPr>
              <a:t>Giảm bớt ảnh hưởng của camera với các yếu tố của môi trường như ánh sáng.</a:t>
            </a:r>
            <a:endParaRPr lang="vi-VN" sz="20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Symbol" panose="05050102010706020507" pitchFamily="18" charset="2"/>
              <a:buChar char=""/>
            </a:pPr>
            <a:r>
              <a:rPr lang="en-US" sz="2000">
                <a:solidFill>
                  <a:srgbClr val="000000"/>
                </a:solidFill>
                <a:effectLst/>
                <a:latin typeface="Times New Roman" panose="02020603050405020304" pitchFamily="18" charset="0"/>
                <a:ea typeface="Calibri" panose="020F0502020204030204" pitchFamily="34" charset="0"/>
              </a:rPr>
              <a:t>Đóng gói service xử lý ảnh thành Docker dễ dàng cài đặt và sử dụng.</a:t>
            </a:r>
            <a:endParaRPr lang="vi-VN" sz="2000">
              <a:solidFill>
                <a:srgbClr val="000000"/>
              </a:solidFill>
              <a:effectLst/>
              <a:latin typeface="Times New Roman" panose="02020603050405020304" pitchFamily="18" charset="0"/>
              <a:ea typeface="Calibri" panose="020F0502020204030204" pitchFamily="34" charset="0"/>
            </a:endParaRPr>
          </a:p>
        </p:txBody>
      </p:sp>
      <p:grpSp>
        <p:nvGrpSpPr>
          <p:cNvPr id="6" name="Group 5">
            <a:extLst>
              <a:ext uri="{FF2B5EF4-FFF2-40B4-BE49-F238E27FC236}">
                <a16:creationId xmlns:a16="http://schemas.microsoft.com/office/drawing/2014/main" id="{33F4F029-5577-4A4A-A49B-799086949389}"/>
              </a:ext>
            </a:extLst>
          </p:cNvPr>
          <p:cNvGrpSpPr/>
          <p:nvPr/>
        </p:nvGrpSpPr>
        <p:grpSpPr>
          <a:xfrm>
            <a:off x="6577443" y="1687530"/>
            <a:ext cx="5016417" cy="3441534"/>
            <a:chOff x="2661904" y="660522"/>
            <a:chExt cx="7096309" cy="4185821"/>
          </a:xfrm>
        </p:grpSpPr>
        <p:pic>
          <p:nvPicPr>
            <p:cNvPr id="7" name="Picture 6">
              <a:extLst>
                <a:ext uri="{FF2B5EF4-FFF2-40B4-BE49-F238E27FC236}">
                  <a16:creationId xmlns:a16="http://schemas.microsoft.com/office/drawing/2014/main" id="{0DF1F619-B286-47EF-A200-FC44604D8661}"/>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61904" y="660522"/>
              <a:ext cx="7096309" cy="3720978"/>
            </a:xfrm>
            <a:prstGeom prst="rect">
              <a:avLst/>
            </a:prstGeom>
            <a:noFill/>
            <a:ln>
              <a:solidFill>
                <a:schemeClr val="tx1"/>
              </a:solidFill>
            </a:ln>
          </p:spPr>
        </p:pic>
        <p:sp>
          <p:nvSpPr>
            <p:cNvPr id="9" name="TextBox 8">
              <a:extLst>
                <a:ext uri="{FF2B5EF4-FFF2-40B4-BE49-F238E27FC236}">
                  <a16:creationId xmlns:a16="http://schemas.microsoft.com/office/drawing/2014/main" id="{680FB48D-C7E7-48C0-B63D-59F704A3205D}"/>
                </a:ext>
              </a:extLst>
            </p:cNvPr>
            <p:cNvSpPr txBox="1"/>
            <p:nvPr/>
          </p:nvSpPr>
          <p:spPr>
            <a:xfrm>
              <a:off x="3652595" y="4477011"/>
              <a:ext cx="5114925"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Mô hình tổng quát của hệ thống</a:t>
              </a:r>
              <a:endParaRPr lang="vi-VN"/>
            </a:p>
          </p:txBody>
        </p:sp>
      </p:grpSp>
    </p:spTree>
    <p:extLst>
      <p:ext uri="{BB962C8B-B14F-4D97-AF65-F5344CB8AC3E}">
        <p14:creationId xmlns:p14="http://schemas.microsoft.com/office/powerpoint/2010/main" val="3923166596"/>
      </p:ext>
    </p:extLst>
  </p:cSld>
  <p:clrMapOvr>
    <a:masterClrMapping/>
  </p:clrMapOvr>
  <p:transition spd="med">
    <p:push/>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0"/>
          <p:cNvSpPr/>
          <p:nvPr/>
        </p:nvSpPr>
        <p:spPr>
          <a:xfrm>
            <a:off x="3620971" y="-833377"/>
            <a:ext cx="11223701" cy="10125813"/>
          </a:xfrm>
          <a:prstGeom prst="heart">
            <a:avLst/>
          </a:prstGeom>
          <a:gradFill>
            <a:gsLst>
              <a:gs pos="0">
                <a:srgbClr val="505AAA">
                  <a:alpha val="96862"/>
                </a:srgbClr>
              </a:gs>
              <a:gs pos="30000">
                <a:srgbClr val="505AAA">
                  <a:alpha val="96862"/>
                </a:srgbClr>
              </a:gs>
              <a:gs pos="82000">
                <a:srgbClr val="00AA78">
                  <a:alpha val="89803"/>
                </a:srgbClr>
              </a:gs>
              <a:gs pos="100000">
                <a:srgbClr val="00AA78">
                  <a:alpha val="89803"/>
                </a:srgbClr>
              </a:gs>
            </a:gsLst>
            <a:lin ang="13800001" scaled="0"/>
          </a:gra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81" name="Google Shape;381;p40"/>
          <p:cNvSpPr/>
          <p:nvPr/>
        </p:nvSpPr>
        <p:spPr>
          <a:xfrm>
            <a:off x="2731624" y="1018509"/>
            <a:ext cx="3333509" cy="1602288"/>
          </a:xfrm>
          <a:prstGeom prst="roundRect">
            <a:avLst>
              <a:gd name="adj" fmla="val 9433"/>
            </a:avLst>
          </a:prstGeom>
          <a:solidFill>
            <a:schemeClr val="lt1"/>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382" name="Google Shape;382;p40"/>
          <p:cNvSpPr/>
          <p:nvPr/>
        </p:nvSpPr>
        <p:spPr>
          <a:xfrm>
            <a:off x="2731625" y="1245734"/>
            <a:ext cx="3117448" cy="1084637"/>
          </a:xfrm>
          <a:prstGeom prst="rect">
            <a:avLst/>
          </a:prstGeom>
          <a:noFill/>
          <a:ln>
            <a:noFill/>
          </a:ln>
        </p:spPr>
        <p:txBody>
          <a:bodyPr spcFirstLastPara="1" wrap="square" lIns="0" tIns="0" rIns="0" bIns="0" anchor="ctr" anchorCtr="0">
            <a:noAutofit/>
          </a:bodyPr>
          <a:lstStyle/>
          <a:p>
            <a:r>
              <a:rPr lang="en-US" sz="2667" b="1">
                <a:solidFill>
                  <a:schemeClr val="accent4"/>
                </a:solidFill>
                <a:latin typeface="Lato Black"/>
                <a:ea typeface="Lato Black"/>
                <a:cs typeface="Lato Black"/>
                <a:sym typeface="Lato Black"/>
              </a:rPr>
              <a:t>CẢM ƠN THẦY</a:t>
            </a:r>
          </a:p>
          <a:p>
            <a:r>
              <a:rPr lang="en-US" sz="2667" b="1">
                <a:solidFill>
                  <a:schemeClr val="accent4"/>
                </a:solidFill>
                <a:latin typeface="Lato Black"/>
                <a:ea typeface="Lato Black"/>
                <a:cs typeface="Lato Black"/>
                <a:sym typeface="Lato Black"/>
              </a:rPr>
              <a:t>VÀ CÁC BẠN</a:t>
            </a:r>
          </a:p>
          <a:p>
            <a:r>
              <a:rPr lang="en-US" sz="2667" b="1">
                <a:solidFill>
                  <a:schemeClr val="accent4"/>
                </a:solidFill>
                <a:latin typeface="Lato Black"/>
                <a:ea typeface="Lato Black"/>
                <a:cs typeface="Lato Black"/>
                <a:sym typeface="Lato Black"/>
              </a:rPr>
              <a:t>ĐÃ LẮNG NGHE</a:t>
            </a:r>
            <a:endParaRPr sz="2400"/>
          </a:p>
        </p:txBody>
      </p:sp>
      <p:sp>
        <p:nvSpPr>
          <p:cNvPr id="383" name="Google Shape;383;p40"/>
          <p:cNvSpPr/>
          <p:nvPr/>
        </p:nvSpPr>
        <p:spPr>
          <a:xfrm>
            <a:off x="6250329" y="1805652"/>
            <a:ext cx="679048" cy="3148313"/>
          </a:xfrm>
          <a:custGeom>
            <a:avLst/>
            <a:gdLst/>
            <a:ahLst/>
            <a:cxnLst/>
            <a:rect l="l" t="t" r="r" b="b"/>
            <a:pathLst>
              <a:path w="509286" h="2361235" extrusionOk="0">
                <a:moveTo>
                  <a:pt x="0" y="0"/>
                </a:moveTo>
                <a:lnTo>
                  <a:pt x="509286" y="0"/>
                </a:lnTo>
                <a:lnTo>
                  <a:pt x="509286" y="2361235"/>
                </a:lnTo>
              </a:path>
            </a:pathLst>
          </a:custGeom>
          <a:noFill/>
          <a:ln w="31750" cap="flat" cmpd="sng">
            <a:solidFill>
              <a:srgbClr val="FFFFFF"/>
            </a:solidFill>
            <a:prstDash val="solid"/>
            <a:round/>
            <a:headEnd type="none" w="sm" len="sm"/>
            <a:tailEnd type="oval" w="med" len="med"/>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grpSp>
        <p:nvGrpSpPr>
          <p:cNvPr id="385" name="Google Shape;385;p40"/>
          <p:cNvGrpSpPr/>
          <p:nvPr/>
        </p:nvGrpSpPr>
        <p:grpSpPr>
          <a:xfrm>
            <a:off x="7332893" y="4953964"/>
            <a:ext cx="3083587" cy="553997"/>
            <a:chOff x="5499670" y="3715473"/>
            <a:chExt cx="2312690" cy="415498"/>
          </a:xfrm>
        </p:grpSpPr>
        <p:sp>
          <p:nvSpPr>
            <p:cNvPr id="386" name="Google Shape;386;p40"/>
            <p:cNvSpPr txBox="1"/>
            <p:nvPr/>
          </p:nvSpPr>
          <p:spPr>
            <a:xfrm>
              <a:off x="6022818" y="3715473"/>
              <a:ext cx="1736897" cy="415498"/>
            </a:xfrm>
            <a:prstGeom prst="rect">
              <a:avLst/>
            </a:prstGeom>
            <a:noFill/>
            <a:ln>
              <a:noFill/>
            </a:ln>
          </p:spPr>
          <p:txBody>
            <a:bodyPr spcFirstLastPara="1" wrap="square" lIns="121900" tIns="60933" rIns="121900" bIns="60933" anchor="t" anchorCtr="0">
              <a:noAutofit/>
            </a:bodyPr>
            <a:lstStyle/>
            <a:p>
              <a:r>
                <a:rPr lang="en-US" sz="2800">
                  <a:solidFill>
                    <a:schemeClr val="lt1"/>
                  </a:solidFill>
                  <a:latin typeface="Gill Sans"/>
                  <a:ea typeface="Gill Sans"/>
                  <a:cs typeface="Gill Sans"/>
                  <a:sym typeface="Gill Sans"/>
                </a:rPr>
                <a:t>Thank you</a:t>
              </a:r>
              <a:endParaRPr sz="2400"/>
            </a:p>
          </p:txBody>
        </p:sp>
        <p:sp>
          <p:nvSpPr>
            <p:cNvPr id="387" name="Google Shape;387;p40"/>
            <p:cNvSpPr/>
            <p:nvPr/>
          </p:nvSpPr>
          <p:spPr>
            <a:xfrm>
              <a:off x="5499670" y="3715473"/>
              <a:ext cx="2312690" cy="415498"/>
            </a:xfrm>
            <a:prstGeom prst="rect">
              <a:avLst/>
            </a:prstGeom>
            <a:noFill/>
            <a:ln w="38100" cap="flat" cmpd="sng">
              <a:solidFill>
                <a:schemeClr val="lt1"/>
              </a:solidFill>
              <a:prstDash val="solid"/>
              <a:round/>
              <a:headEnd type="none" w="sm" len="sm"/>
              <a:tailEnd type="none" w="sm" len="sm"/>
            </a:ln>
            <a:effectLst>
              <a:outerShdw blurRad="40000" dist="20000" dir="5400000" rotWithShape="0">
                <a:srgbClr val="000000">
                  <a:alpha val="37647"/>
                </a:srgbClr>
              </a:outerShdw>
            </a:effectLst>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381"/>
                                        </p:tgtEl>
                                        <p:attrNameLst>
                                          <p:attrName>style.visibility</p:attrName>
                                        </p:attrNameLst>
                                      </p:cBhvr>
                                      <p:to>
                                        <p:strVal val="visible"/>
                                      </p:to>
                                    </p:set>
                                    <p:anim calcmode="lin" valueType="num">
                                      <p:cBhvr additive="base">
                                        <p:cTn id="7" dur="500"/>
                                        <p:tgtEl>
                                          <p:spTgt spid="381"/>
                                        </p:tgtEl>
                                        <p:attrNameLst>
                                          <p:attrName>ppt_w</p:attrName>
                                        </p:attrNameLst>
                                      </p:cBhvr>
                                      <p:tavLst>
                                        <p:tav tm="0">
                                          <p:val>
                                            <p:strVal val="0"/>
                                          </p:val>
                                        </p:tav>
                                        <p:tav tm="100000">
                                          <p:val>
                                            <p:strVal val="#ppt_w"/>
                                          </p:val>
                                        </p:tav>
                                      </p:tavLst>
                                    </p:anim>
                                    <p:anim calcmode="lin" valueType="num">
                                      <p:cBhvr additive="base">
                                        <p:cTn id="8" dur="500"/>
                                        <p:tgtEl>
                                          <p:spTgt spid="381"/>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82"/>
                                        </p:tgtEl>
                                        <p:attrNameLst>
                                          <p:attrName>style.visibility</p:attrName>
                                        </p:attrNameLst>
                                      </p:cBhvr>
                                      <p:to>
                                        <p:strVal val="visible"/>
                                      </p:to>
                                    </p:set>
                                    <p:anim calcmode="lin" valueType="num">
                                      <p:cBhvr additive="base">
                                        <p:cTn id="11" dur="500"/>
                                        <p:tgtEl>
                                          <p:spTgt spid="382"/>
                                        </p:tgtEl>
                                        <p:attrNameLst>
                                          <p:attrName>ppt_w</p:attrName>
                                        </p:attrNameLst>
                                      </p:cBhvr>
                                      <p:tavLst>
                                        <p:tav tm="0">
                                          <p:val>
                                            <p:strVal val="0"/>
                                          </p:val>
                                        </p:tav>
                                        <p:tav tm="100000">
                                          <p:val>
                                            <p:strVal val="#ppt_w"/>
                                          </p:val>
                                        </p:tav>
                                      </p:tavLst>
                                    </p:anim>
                                    <p:anim calcmode="lin" valueType="num">
                                      <p:cBhvr additive="base">
                                        <p:cTn id="12" dur="500"/>
                                        <p:tgtEl>
                                          <p:spTgt spid="382"/>
                                        </p:tgtEl>
                                        <p:attrNameLst>
                                          <p:attrName>ppt_h</p:attrName>
                                        </p:attrNameLst>
                                      </p:cBhvr>
                                      <p:tavLst>
                                        <p:tav tm="0">
                                          <p:val>
                                            <p:strVal val="0"/>
                                          </p:val>
                                        </p:tav>
                                        <p:tav tm="100000">
                                          <p:val>
                                            <p:strVal val="#ppt_h"/>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3"/>
                                        </p:tgtEl>
                                        <p:attrNameLst>
                                          <p:attrName>style.visibility</p:attrName>
                                        </p:attrNameLst>
                                      </p:cBhvr>
                                      <p:to>
                                        <p:strVal val="visible"/>
                                      </p:to>
                                    </p:set>
                                    <p:animEffect transition="in" filter="fade">
                                      <p:cBhvr>
                                        <p:cTn id="17" dur="500"/>
                                        <p:tgtEl>
                                          <p:spTgt spid="383"/>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16" fill="hold" nodeType="clickEffect">
                                  <p:stCondLst>
                                    <p:cond delay="0"/>
                                  </p:stCondLst>
                                  <p:childTnLst>
                                    <p:set>
                                      <p:cBhvr>
                                        <p:cTn id="21" dur="1" fill="hold">
                                          <p:stCondLst>
                                            <p:cond delay="0"/>
                                          </p:stCondLst>
                                        </p:cTn>
                                        <p:tgtEl>
                                          <p:spTgt spid="385"/>
                                        </p:tgtEl>
                                        <p:attrNameLst>
                                          <p:attrName>style.visibility</p:attrName>
                                        </p:attrNameLst>
                                      </p:cBhvr>
                                      <p:to>
                                        <p:strVal val="visible"/>
                                      </p:to>
                                    </p:set>
                                    <p:anim calcmode="lin" valueType="num">
                                      <p:cBhvr additive="base">
                                        <p:cTn id="22" dur="500"/>
                                        <p:tgtEl>
                                          <p:spTgt spid="385"/>
                                        </p:tgtEl>
                                        <p:attrNameLst>
                                          <p:attrName>ppt_w</p:attrName>
                                        </p:attrNameLst>
                                      </p:cBhvr>
                                      <p:tavLst>
                                        <p:tav tm="0">
                                          <p:val>
                                            <p:strVal val="0"/>
                                          </p:val>
                                        </p:tav>
                                        <p:tav tm="100000">
                                          <p:val>
                                            <p:strVal val="#ppt_w"/>
                                          </p:val>
                                        </p:tav>
                                      </p:tavLst>
                                    </p:anim>
                                    <p:anim calcmode="lin" valueType="num">
                                      <p:cBhvr additive="base">
                                        <p:cTn id="23" dur="500"/>
                                        <p:tgtEl>
                                          <p:spTgt spid="38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1"/>
          <p:cNvSpPr/>
          <p:nvPr/>
        </p:nvSpPr>
        <p:spPr>
          <a:xfrm>
            <a:off x="896730" y="2191846"/>
            <a:ext cx="3410732" cy="3410732"/>
          </a:xfrm>
          <a:prstGeom prst="teardrop">
            <a:avLst>
              <a:gd name="adj" fmla="val 100000"/>
            </a:avLst>
          </a:prstGeom>
          <a:solidFill>
            <a:srgbClr val="D8D8D8">
              <a:alpha val="49803"/>
            </a:srgbClr>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06" name="Google Shape;206;p31"/>
          <p:cNvSpPr txBox="1">
            <a:spLocks noGrp="1"/>
          </p:cNvSpPr>
          <p:nvPr>
            <p:ph type="sldNum" idx="12"/>
          </p:nvPr>
        </p:nvSpPr>
        <p:spPr>
          <a:xfrm>
            <a:off x="10039031" y="6438312"/>
            <a:ext cx="406256" cy="277283"/>
          </a:xfrm>
          <a:prstGeom prst="rect">
            <a:avLst/>
          </a:prstGeom>
          <a:noFill/>
          <a:ln>
            <a:noFill/>
          </a:ln>
        </p:spPr>
        <p:txBody>
          <a:bodyPr spcFirstLastPara="1" vert="horz" wrap="square" lIns="121900" tIns="60933" rIns="121900" bIns="60933" rtlCol="0" anchor="ctr" anchorCtr="0">
            <a:noAutofit/>
          </a:bodyPr>
          <a:lstStyle/>
          <a:p>
            <a:fld id="{00000000-1234-1234-1234-123412341234}" type="slidenum">
              <a:rPr lang="en-US"/>
              <a:pPr/>
              <a:t>4</a:t>
            </a:fld>
            <a:endParaRPr/>
          </a:p>
        </p:txBody>
      </p:sp>
      <p:sp>
        <p:nvSpPr>
          <p:cNvPr id="207" name="Google Shape;207;p31"/>
          <p:cNvSpPr/>
          <p:nvPr/>
        </p:nvSpPr>
        <p:spPr>
          <a:xfrm>
            <a:off x="896730" y="1028733"/>
            <a:ext cx="2618081"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TỔNG QUAN</a:t>
            </a:r>
            <a:endParaRPr sz="2400"/>
          </a:p>
        </p:txBody>
      </p:sp>
      <p:cxnSp>
        <p:nvCxnSpPr>
          <p:cNvPr id="208" name="Google Shape;208;p31"/>
          <p:cNvCxnSpPr/>
          <p:nvPr/>
        </p:nvCxnSpPr>
        <p:spPr>
          <a:xfrm>
            <a:off x="3053492" y="1335499"/>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grpSp>
        <p:nvGrpSpPr>
          <p:cNvPr id="209" name="Google Shape;209;p31"/>
          <p:cNvGrpSpPr/>
          <p:nvPr/>
        </p:nvGrpSpPr>
        <p:grpSpPr>
          <a:xfrm>
            <a:off x="5100520" y="2133695"/>
            <a:ext cx="5603989" cy="682751"/>
            <a:chOff x="3825390" y="1600271"/>
            <a:chExt cx="4202992" cy="512063"/>
          </a:xfrm>
        </p:grpSpPr>
        <p:sp>
          <p:nvSpPr>
            <p:cNvPr id="210" name="Google Shape;210;p31"/>
            <p:cNvSpPr/>
            <p:nvPr/>
          </p:nvSpPr>
          <p:spPr>
            <a:xfrm>
              <a:off x="3825390" y="1636846"/>
              <a:ext cx="438912" cy="438912"/>
            </a:xfrm>
            <a:prstGeom prst="ellipse">
              <a:avLst/>
            </a:prstGeom>
            <a:solidFill>
              <a:schemeClr val="accent2"/>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11" name="Google Shape;211;p31"/>
            <p:cNvSpPr/>
            <p:nvPr/>
          </p:nvSpPr>
          <p:spPr>
            <a:xfrm>
              <a:off x="3881873" y="1717466"/>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1</a:t>
              </a:r>
              <a:endParaRPr sz="2400"/>
            </a:p>
          </p:txBody>
        </p:sp>
        <p:sp>
          <p:nvSpPr>
            <p:cNvPr id="212" name="Google Shape;212;p31"/>
            <p:cNvSpPr/>
            <p:nvPr/>
          </p:nvSpPr>
          <p:spPr>
            <a:xfrm>
              <a:off x="4428003" y="1600271"/>
              <a:ext cx="3600379" cy="512063"/>
            </a:xfrm>
            <a:prstGeom prst="rect">
              <a:avLst/>
            </a:prstGeom>
            <a:noFill/>
            <a:ln>
              <a:noFill/>
            </a:ln>
          </p:spPr>
          <p:txBody>
            <a:bodyPr spcFirstLastPara="1" wrap="square" lIns="0" tIns="0" rIns="0" bIns="0" anchor="ctr" anchorCtr="0">
              <a:noAutofit/>
            </a:bodyPr>
            <a:lstStyle/>
            <a:p>
              <a:r>
                <a:rPr lang="en-US" sz="2800">
                  <a:effectLst/>
                  <a:latin typeface="Times New Roman" panose="02020603050405020304" pitchFamily="18" charset="0"/>
                  <a:ea typeface="Calibri" panose="020F0502020204030204" pitchFamily="34" charset="0"/>
                </a:rPr>
                <a:t>Thiết kế bài toán</a:t>
              </a:r>
              <a:endParaRPr sz="3600"/>
            </a:p>
          </p:txBody>
        </p:sp>
      </p:grpSp>
      <p:grpSp>
        <p:nvGrpSpPr>
          <p:cNvPr id="217" name="Google Shape;217;p31"/>
          <p:cNvGrpSpPr/>
          <p:nvPr/>
        </p:nvGrpSpPr>
        <p:grpSpPr>
          <a:xfrm>
            <a:off x="5100521" y="3121269"/>
            <a:ext cx="6062779" cy="633984"/>
            <a:chOff x="3825390" y="2340953"/>
            <a:chExt cx="4547084" cy="475488"/>
          </a:xfrm>
        </p:grpSpPr>
        <p:sp>
          <p:nvSpPr>
            <p:cNvPr id="218" name="Google Shape;218;p31"/>
            <p:cNvSpPr/>
            <p:nvPr/>
          </p:nvSpPr>
          <p:spPr>
            <a:xfrm>
              <a:off x="3825390" y="2377529"/>
              <a:ext cx="438912" cy="438912"/>
            </a:xfrm>
            <a:prstGeom prst="ellipse">
              <a:avLst/>
            </a:prstGeom>
            <a:solidFill>
              <a:srgbClr val="F8B721"/>
            </a:solidFill>
            <a:ln>
              <a:noFill/>
            </a:ln>
          </p:spPr>
          <p:txBody>
            <a:bodyPr spcFirstLastPara="1" wrap="square" lIns="121900" tIns="60933" rIns="121900" bIns="60933" anchor="t" anchorCtr="0">
              <a:noAutofit/>
            </a:bodyPr>
            <a:lstStyle/>
            <a:p>
              <a:pPr algn="ctr">
                <a:buClr>
                  <a:srgbClr val="000000"/>
                </a:buClr>
                <a:buSzPts val="6000"/>
              </a:pPr>
              <a:endParaRPr sz="8000">
                <a:solidFill>
                  <a:srgbClr val="000000"/>
                </a:solidFill>
                <a:latin typeface="Gill Sans"/>
                <a:ea typeface="Gill Sans"/>
                <a:cs typeface="Gill Sans"/>
                <a:sym typeface="Gill Sans"/>
              </a:endParaRPr>
            </a:p>
          </p:txBody>
        </p:sp>
        <p:sp>
          <p:nvSpPr>
            <p:cNvPr id="219" name="Google Shape;219;p31"/>
            <p:cNvSpPr/>
            <p:nvPr/>
          </p:nvSpPr>
          <p:spPr>
            <a:xfrm>
              <a:off x="3881873" y="2458872"/>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867" b="1">
                  <a:solidFill>
                    <a:schemeClr val="lt1"/>
                  </a:solidFill>
                  <a:latin typeface="Lato"/>
                  <a:ea typeface="Lato"/>
                  <a:cs typeface="Lato"/>
                  <a:sym typeface="Lato"/>
                </a:rPr>
                <a:t>2</a:t>
              </a:r>
              <a:endParaRPr sz="2400"/>
            </a:p>
          </p:txBody>
        </p:sp>
        <p:sp>
          <p:nvSpPr>
            <p:cNvPr id="220" name="Google Shape;220;p31"/>
            <p:cNvSpPr/>
            <p:nvPr/>
          </p:nvSpPr>
          <p:spPr>
            <a:xfrm>
              <a:off x="4428002" y="2340953"/>
              <a:ext cx="3944472" cy="438913"/>
            </a:xfrm>
            <a:prstGeom prst="rect">
              <a:avLst/>
            </a:prstGeom>
            <a:noFill/>
            <a:ln>
              <a:noFill/>
            </a:ln>
          </p:spPr>
          <p:txBody>
            <a:bodyPr spcFirstLastPara="1" wrap="square" lIns="0" tIns="0" rIns="0" bIns="0" anchor="ctr" anchorCtr="0">
              <a:noAutofit/>
            </a:bodyPr>
            <a:lstStyle/>
            <a:p>
              <a:pPr fontAlgn="base">
                <a:lnSpc>
                  <a:spcPct val="110000"/>
                </a:lnSpc>
                <a:spcBef>
                  <a:spcPts val="600"/>
                </a:spcBef>
              </a:pPr>
              <a:r>
                <a:rPr lang="en-US" sz="28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rPr>
                <a:t>Các mô hình thuật toán đã tìm hiểu</a:t>
              </a:r>
              <a:endParaRPr lang="vi-VN" sz="28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endParaRPr>
            </a:p>
          </p:txBody>
        </p:sp>
      </p:grpSp>
      <p:sp>
        <p:nvSpPr>
          <p:cNvPr id="226" name="Google Shape;226;p31"/>
          <p:cNvSpPr/>
          <p:nvPr/>
        </p:nvSpPr>
        <p:spPr>
          <a:xfrm>
            <a:off x="10608502" y="6438312"/>
            <a:ext cx="768085" cy="277283"/>
          </a:xfrm>
          <a:prstGeom prst="rect">
            <a:avLst/>
          </a:prstGeom>
          <a:solidFill>
            <a:schemeClr val="lt1"/>
          </a:solidFill>
          <a:ln w="25400" cap="flat" cmpd="sng">
            <a:solidFill>
              <a:schemeClr val="lt1"/>
            </a:solidFill>
            <a:prstDash val="solid"/>
            <a:round/>
            <a:headEnd type="none" w="sm" len="sm"/>
            <a:tailEnd type="none" w="sm" len="sm"/>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grpSp>
        <p:nvGrpSpPr>
          <p:cNvPr id="4" name="Group 3">
            <a:extLst>
              <a:ext uri="{FF2B5EF4-FFF2-40B4-BE49-F238E27FC236}">
                <a16:creationId xmlns:a16="http://schemas.microsoft.com/office/drawing/2014/main" id="{40F32531-7DEC-4749-B848-BD76E8A877D6}"/>
              </a:ext>
            </a:extLst>
          </p:cNvPr>
          <p:cNvGrpSpPr/>
          <p:nvPr/>
        </p:nvGrpSpPr>
        <p:grpSpPr>
          <a:xfrm>
            <a:off x="5100520" y="4056818"/>
            <a:ext cx="6062780" cy="686977"/>
            <a:chOff x="5100520" y="4056818"/>
            <a:chExt cx="6062780" cy="686977"/>
          </a:xfrm>
        </p:grpSpPr>
        <p:grpSp>
          <p:nvGrpSpPr>
            <p:cNvPr id="213" name="Google Shape;213;p31"/>
            <p:cNvGrpSpPr/>
            <p:nvPr/>
          </p:nvGrpSpPr>
          <p:grpSpPr>
            <a:xfrm>
              <a:off x="5100520" y="4158579"/>
              <a:ext cx="585216" cy="585216"/>
              <a:chOff x="3825390" y="3118935"/>
              <a:chExt cx="438912" cy="438912"/>
            </a:xfrm>
          </p:grpSpPr>
          <p:sp>
            <p:nvSpPr>
              <p:cNvPr id="215" name="Google Shape;215;p31"/>
              <p:cNvSpPr/>
              <p:nvPr/>
            </p:nvSpPr>
            <p:spPr>
              <a:xfrm>
                <a:off x="3825390" y="3118935"/>
                <a:ext cx="438912" cy="438912"/>
              </a:xfrm>
              <a:prstGeom prst="ellipse">
                <a:avLst/>
              </a:prstGeom>
              <a:solidFill>
                <a:srgbClr val="0C9DBF"/>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16" name="Google Shape;216;p31"/>
              <p:cNvSpPr/>
              <p:nvPr/>
            </p:nvSpPr>
            <p:spPr>
              <a:xfrm>
                <a:off x="3881873" y="3200278"/>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3</a:t>
                </a:r>
                <a:endParaRPr sz="2400"/>
              </a:p>
            </p:txBody>
          </p:sp>
        </p:grpSp>
        <p:sp>
          <p:nvSpPr>
            <p:cNvPr id="27" name="Google Shape;220;p31">
              <a:extLst>
                <a:ext uri="{FF2B5EF4-FFF2-40B4-BE49-F238E27FC236}">
                  <a16:creationId xmlns:a16="http://schemas.microsoft.com/office/drawing/2014/main" id="{FB176508-BBA8-4831-9FD0-37F357FF7978}"/>
                </a:ext>
              </a:extLst>
            </p:cNvPr>
            <p:cNvSpPr/>
            <p:nvPr/>
          </p:nvSpPr>
          <p:spPr>
            <a:xfrm>
              <a:off x="5904004" y="4056818"/>
              <a:ext cx="5259296" cy="682751"/>
            </a:xfrm>
            <a:prstGeom prst="rect">
              <a:avLst/>
            </a:prstGeom>
            <a:noFill/>
            <a:ln>
              <a:noFill/>
            </a:ln>
          </p:spPr>
          <p:txBody>
            <a:bodyPr spcFirstLastPara="1" wrap="square" lIns="0" tIns="0" rIns="0" bIns="0" anchor="ctr" anchorCtr="0">
              <a:noAutofit/>
            </a:bodyPr>
            <a:lstStyle/>
            <a:p>
              <a:pPr fontAlgn="base">
                <a:lnSpc>
                  <a:spcPct val="110000"/>
                </a:lnSpc>
                <a:spcBef>
                  <a:spcPts val="600"/>
                </a:spcBef>
              </a:pPr>
              <a:r>
                <a:rPr lang="en-US" sz="28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rPr>
                <a:t>Đánh giá và thảo luận</a:t>
              </a:r>
            </a:p>
          </p:txBody>
        </p:sp>
      </p:grpSp>
      <p:grpSp>
        <p:nvGrpSpPr>
          <p:cNvPr id="5" name="Group 4">
            <a:extLst>
              <a:ext uri="{FF2B5EF4-FFF2-40B4-BE49-F238E27FC236}">
                <a16:creationId xmlns:a16="http://schemas.microsoft.com/office/drawing/2014/main" id="{3C64BF14-152C-4C8B-B0B7-98517F99DBE9}"/>
              </a:ext>
            </a:extLst>
          </p:cNvPr>
          <p:cNvGrpSpPr/>
          <p:nvPr/>
        </p:nvGrpSpPr>
        <p:grpSpPr>
          <a:xfrm>
            <a:off x="5100520" y="5070530"/>
            <a:ext cx="6003470" cy="716206"/>
            <a:chOff x="5100520" y="5070530"/>
            <a:chExt cx="6003470" cy="716206"/>
          </a:xfrm>
        </p:grpSpPr>
        <p:grpSp>
          <p:nvGrpSpPr>
            <p:cNvPr id="221" name="Google Shape;221;p31"/>
            <p:cNvGrpSpPr/>
            <p:nvPr/>
          </p:nvGrpSpPr>
          <p:grpSpPr>
            <a:xfrm>
              <a:off x="5100520" y="5147118"/>
              <a:ext cx="585216" cy="585216"/>
              <a:chOff x="3825390" y="3860340"/>
              <a:chExt cx="438912" cy="438912"/>
            </a:xfrm>
          </p:grpSpPr>
          <p:sp>
            <p:nvSpPr>
              <p:cNvPr id="222" name="Google Shape;222;p31"/>
              <p:cNvSpPr/>
              <p:nvPr/>
            </p:nvSpPr>
            <p:spPr>
              <a:xfrm>
                <a:off x="3825390" y="3860340"/>
                <a:ext cx="438912" cy="438912"/>
              </a:xfrm>
              <a:prstGeom prst="ellipse">
                <a:avLst/>
              </a:prstGeom>
              <a:solidFill>
                <a:srgbClr val="33CC33"/>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23" name="Google Shape;223;p31"/>
              <p:cNvSpPr/>
              <p:nvPr/>
            </p:nvSpPr>
            <p:spPr>
              <a:xfrm>
                <a:off x="3881873" y="394168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4</a:t>
                </a:r>
                <a:endParaRPr sz="2400"/>
              </a:p>
            </p:txBody>
          </p:sp>
        </p:grpSp>
        <p:sp>
          <p:nvSpPr>
            <p:cNvPr id="29" name="Google Shape;220;p31">
              <a:extLst>
                <a:ext uri="{FF2B5EF4-FFF2-40B4-BE49-F238E27FC236}">
                  <a16:creationId xmlns:a16="http://schemas.microsoft.com/office/drawing/2014/main" id="{5AA27D7B-069A-4752-9B0A-4F3B8073EA54}"/>
                </a:ext>
              </a:extLst>
            </p:cNvPr>
            <p:cNvSpPr/>
            <p:nvPr/>
          </p:nvSpPr>
          <p:spPr>
            <a:xfrm>
              <a:off x="5904004" y="5070530"/>
              <a:ext cx="5199986" cy="716206"/>
            </a:xfrm>
            <a:prstGeom prst="rect">
              <a:avLst/>
            </a:prstGeom>
            <a:noFill/>
            <a:ln>
              <a:noFill/>
            </a:ln>
          </p:spPr>
          <p:txBody>
            <a:bodyPr spcFirstLastPara="1" wrap="square" lIns="0" tIns="0" rIns="0" bIns="0" anchor="ctr" anchorCtr="0">
              <a:noAutofit/>
            </a:bodyPr>
            <a:lstStyle/>
            <a:p>
              <a:pPr fontAlgn="base">
                <a:lnSpc>
                  <a:spcPct val="110000"/>
                </a:lnSpc>
                <a:spcBef>
                  <a:spcPts val="600"/>
                </a:spcBef>
              </a:pPr>
              <a:r>
                <a:rPr lang="en-US" sz="28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rPr>
                <a:t>Hướng phát triển trong tương lai</a:t>
              </a:r>
              <a:endParaRPr lang="vi-VN" sz="2800" u="none" strike="noStrike" kern="0" spc="0">
                <a:ln>
                  <a:noFill/>
                </a:ln>
                <a:effectLst>
                  <a:glow>
                    <a:srgbClr val="000000"/>
                  </a:glow>
                  <a:reflection stA="0" endPos="0" fadeDir="0" sx="0" sy="0"/>
                </a:effectLst>
                <a:latin typeface="Times New Roman" panose="02020603050405020304" pitchFamily="18" charset="0"/>
                <a:ea typeface="Times New Roman" panose="02020603050405020304" pitchFamily="18" charset="0"/>
              </a:endParaRPr>
            </a:p>
          </p:txBody>
        </p:sp>
      </p:grpSp>
      <p:grpSp>
        <p:nvGrpSpPr>
          <p:cNvPr id="7" name="Group 6">
            <a:extLst>
              <a:ext uri="{FF2B5EF4-FFF2-40B4-BE49-F238E27FC236}">
                <a16:creationId xmlns:a16="http://schemas.microsoft.com/office/drawing/2014/main" id="{C28577EC-C587-442F-AB14-0A2948B50F2E}"/>
              </a:ext>
            </a:extLst>
          </p:cNvPr>
          <p:cNvGrpSpPr/>
          <p:nvPr/>
        </p:nvGrpSpPr>
        <p:grpSpPr>
          <a:xfrm>
            <a:off x="1088010" y="2059734"/>
            <a:ext cx="3392255" cy="3727001"/>
            <a:chOff x="1133475" y="2133695"/>
            <a:chExt cx="3392255" cy="3727001"/>
          </a:xfrm>
        </p:grpSpPr>
        <p:pic>
          <p:nvPicPr>
            <p:cNvPr id="3" name="Picture 2">
              <a:extLst>
                <a:ext uri="{FF2B5EF4-FFF2-40B4-BE49-F238E27FC236}">
                  <a16:creationId xmlns:a16="http://schemas.microsoft.com/office/drawing/2014/main" id="{B38F89CB-B969-4C24-82BD-A9F49855E8B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961" b="99013" l="5797" r="89493">
                          <a14:foregroundMark x1="38406" y1="10197" x2="68116" y2="12171"/>
                          <a14:foregroundMark x1="47101" y1="5263" x2="58333" y2="4934"/>
                          <a14:foregroundMark x1="16304" y1="45066" x2="16304" y2="52961"/>
                          <a14:foregroundMark x1="18841" y1="42434" x2="16304" y2="51645"/>
                          <a14:foregroundMark x1="83333" y1="52961" x2="78986" y2="60855"/>
                          <a14:foregroundMark x1="25725" y1="94079" x2="66667" y2="94737"/>
                          <a14:foregroundMark x1="23913" y1="92763" x2="20652" y2="98684"/>
                          <a14:foregroundMark x1="30072" y1="88816" x2="18841" y2="98684"/>
                          <a14:foregroundMark x1="24638" y1="88487" x2="17391" y2="99013"/>
                          <a14:foregroundMark x1="28623" y1="84539" x2="23551" y2="86513"/>
                          <a14:foregroundMark x1="65942" y1="87171" x2="72826" y2="99342"/>
                          <a14:foregroundMark x1="24275" y1="95395" x2="9783" y2="99342"/>
                          <a14:foregroundMark x1="5797" y1="99013" x2="8696" y2="99013"/>
                        </a14:backgroundRemoval>
                      </a14:imgEffect>
                    </a14:imgLayer>
                  </a14:imgProps>
                </a:ext>
              </a:extLst>
            </a:blip>
            <a:stretch>
              <a:fillRect/>
            </a:stretch>
          </p:blipFill>
          <p:spPr>
            <a:xfrm>
              <a:off x="1382713" y="2133695"/>
              <a:ext cx="2629267" cy="2896004"/>
            </a:xfrm>
            <a:prstGeom prst="rect">
              <a:avLst/>
            </a:prstGeom>
          </p:spPr>
        </p:pic>
        <p:sp>
          <p:nvSpPr>
            <p:cNvPr id="6" name="TextBox 5">
              <a:extLst>
                <a:ext uri="{FF2B5EF4-FFF2-40B4-BE49-F238E27FC236}">
                  <a16:creationId xmlns:a16="http://schemas.microsoft.com/office/drawing/2014/main" id="{703A715F-76D6-415B-9BD0-BBDCB38F7D4A}"/>
                </a:ext>
              </a:extLst>
            </p:cNvPr>
            <p:cNvSpPr txBox="1"/>
            <p:nvPr/>
          </p:nvSpPr>
          <p:spPr>
            <a:xfrm>
              <a:off x="1133475" y="5029699"/>
              <a:ext cx="3392255" cy="830997"/>
            </a:xfrm>
            <a:prstGeom prst="rect">
              <a:avLst/>
            </a:prstGeom>
            <a:noFill/>
          </p:spPr>
          <p:txBody>
            <a:bodyPr wrap="square" rtlCol="0">
              <a:spAutoFit/>
            </a:bodyPr>
            <a:lstStyle/>
            <a:p>
              <a:pPr algn="ctr"/>
              <a:r>
                <a:rPr lang="en-US" sz="2400" i="1"/>
                <a:t>Tích hợp giải pháp</a:t>
              </a:r>
            </a:p>
            <a:p>
              <a:pPr algn="ctr"/>
              <a:r>
                <a:rPr lang="en-US" sz="2400" i="1"/>
                <a:t>Nhận diện khuôn mặt</a:t>
              </a:r>
              <a:endParaRPr lang="vi-VN" sz="2400" i="1"/>
            </a:p>
          </p:txBody>
        </p:sp>
      </p:grpSp>
    </p:spTree>
  </p:cSld>
  <p:clrMapOvr>
    <a:masterClrMapping/>
  </p:clrMapOvr>
  <p:transition spd="med">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05"/>
                                        </p:tgtEl>
                                        <p:attrNameLst>
                                          <p:attrName>style.visibility</p:attrName>
                                        </p:attrNameLst>
                                      </p:cBhvr>
                                      <p:to>
                                        <p:strVal val="visible"/>
                                      </p:to>
                                    </p:set>
                                    <p:anim calcmode="lin" valueType="num">
                                      <p:cBhvr>
                                        <p:cTn id="7" dur="500" fill="hold"/>
                                        <p:tgtEl>
                                          <p:spTgt spid="205"/>
                                        </p:tgtEl>
                                        <p:attrNameLst>
                                          <p:attrName>ppt_w</p:attrName>
                                        </p:attrNameLst>
                                      </p:cBhvr>
                                      <p:tavLst>
                                        <p:tav tm="0">
                                          <p:val>
                                            <p:fltVal val="0"/>
                                          </p:val>
                                        </p:tav>
                                        <p:tav tm="100000">
                                          <p:val>
                                            <p:strVal val="#ppt_w"/>
                                          </p:val>
                                        </p:tav>
                                      </p:tavLst>
                                    </p:anim>
                                    <p:anim calcmode="lin" valueType="num">
                                      <p:cBhvr>
                                        <p:cTn id="8" dur="500" fill="hold"/>
                                        <p:tgtEl>
                                          <p:spTgt spid="205"/>
                                        </p:tgtEl>
                                        <p:attrNameLst>
                                          <p:attrName>ppt_h</p:attrName>
                                        </p:attrNameLst>
                                      </p:cBhvr>
                                      <p:tavLst>
                                        <p:tav tm="0">
                                          <p:val>
                                            <p:fltVal val="0"/>
                                          </p:val>
                                        </p:tav>
                                        <p:tav tm="100000">
                                          <p:val>
                                            <p:strVal val="#ppt_h"/>
                                          </p:val>
                                        </p:tav>
                                      </p:tavLst>
                                    </p:anim>
                                    <p:animEffect transition="in" filter="fade">
                                      <p:cBhvr>
                                        <p:cTn id="9" dur="500"/>
                                        <p:tgtEl>
                                          <p:spTgt spid="205"/>
                                        </p:tgtEl>
                                      </p:cBhvr>
                                    </p:animEffect>
                                  </p:childTnLst>
                                </p:cTn>
                              </p:par>
                              <p:par>
                                <p:cTn id="10" presetID="10"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209"/>
                                        </p:tgtEl>
                                        <p:attrNameLst>
                                          <p:attrName>style.visibility</p:attrName>
                                        </p:attrNameLst>
                                      </p:cBhvr>
                                      <p:to>
                                        <p:strVal val="visible"/>
                                      </p:to>
                                    </p:set>
                                    <p:anim calcmode="lin" valueType="num">
                                      <p:cBhvr additive="base">
                                        <p:cTn id="16" dur="500" fill="hold"/>
                                        <p:tgtEl>
                                          <p:spTgt spid="209"/>
                                        </p:tgtEl>
                                        <p:attrNameLst>
                                          <p:attrName>ppt_x</p:attrName>
                                        </p:attrNameLst>
                                      </p:cBhvr>
                                      <p:tavLst>
                                        <p:tav tm="0">
                                          <p:val>
                                            <p:strVal val="1+#ppt_w/2"/>
                                          </p:val>
                                        </p:tav>
                                        <p:tav tm="100000">
                                          <p:val>
                                            <p:strVal val="#ppt_x"/>
                                          </p:val>
                                        </p:tav>
                                      </p:tavLst>
                                    </p:anim>
                                    <p:anim calcmode="lin" valueType="num">
                                      <p:cBhvr additive="base">
                                        <p:cTn id="17" dur="500" fill="hold"/>
                                        <p:tgtEl>
                                          <p:spTgt spid="209"/>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217"/>
                                        </p:tgtEl>
                                        <p:attrNameLst>
                                          <p:attrName>style.visibility</p:attrName>
                                        </p:attrNameLst>
                                      </p:cBhvr>
                                      <p:to>
                                        <p:strVal val="visible"/>
                                      </p:to>
                                    </p:set>
                                    <p:anim calcmode="lin" valueType="num">
                                      <p:cBhvr additive="base">
                                        <p:cTn id="21" dur="500" fill="hold"/>
                                        <p:tgtEl>
                                          <p:spTgt spid="217"/>
                                        </p:tgtEl>
                                        <p:attrNameLst>
                                          <p:attrName>ppt_x</p:attrName>
                                        </p:attrNameLst>
                                      </p:cBhvr>
                                      <p:tavLst>
                                        <p:tav tm="0">
                                          <p:val>
                                            <p:strVal val="1+#ppt_w/2"/>
                                          </p:val>
                                        </p:tav>
                                        <p:tav tm="100000">
                                          <p:val>
                                            <p:strVal val="#ppt_x"/>
                                          </p:val>
                                        </p:tav>
                                      </p:tavLst>
                                    </p:anim>
                                    <p:anim calcmode="lin" valueType="num">
                                      <p:cBhvr additive="base">
                                        <p:cTn id="22" dur="500" fill="hold"/>
                                        <p:tgtEl>
                                          <p:spTgt spid="21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1+#ppt_w/2"/>
                                          </p:val>
                                        </p:tav>
                                        <p:tav tm="100000">
                                          <p:val>
                                            <p:strVal val="#ppt_x"/>
                                          </p:val>
                                        </p:tav>
                                      </p:tavLst>
                                    </p:anim>
                                    <p:anim calcmode="lin" valueType="num">
                                      <p:cBhvr additive="base">
                                        <p:cTn id="27" dur="500" fill="hold"/>
                                        <p:tgtEl>
                                          <p:spTgt spid="4"/>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2"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1+#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grpSp>
        <p:nvGrpSpPr>
          <p:cNvPr id="209" name="Google Shape;209;p31"/>
          <p:cNvGrpSpPr/>
          <p:nvPr/>
        </p:nvGrpSpPr>
        <p:grpSpPr>
          <a:xfrm>
            <a:off x="285346" y="5068021"/>
            <a:ext cx="5603989" cy="682751"/>
            <a:chOff x="3825390" y="1600271"/>
            <a:chExt cx="4202992" cy="512063"/>
          </a:xfrm>
        </p:grpSpPr>
        <p:sp>
          <p:nvSpPr>
            <p:cNvPr id="210" name="Google Shape;210;p31"/>
            <p:cNvSpPr/>
            <p:nvPr/>
          </p:nvSpPr>
          <p:spPr>
            <a:xfrm>
              <a:off x="3825390" y="1636846"/>
              <a:ext cx="438912" cy="438912"/>
            </a:xfrm>
            <a:prstGeom prst="ellipse">
              <a:avLst/>
            </a:prstGeom>
            <a:solidFill>
              <a:schemeClr val="accent2"/>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11" name="Google Shape;211;p31"/>
            <p:cNvSpPr/>
            <p:nvPr/>
          </p:nvSpPr>
          <p:spPr>
            <a:xfrm>
              <a:off x="3881873" y="1717466"/>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1</a:t>
              </a:r>
              <a:endParaRPr sz="2400"/>
            </a:p>
          </p:txBody>
        </p:sp>
        <p:sp>
          <p:nvSpPr>
            <p:cNvPr id="212" name="Google Shape;212;p31"/>
            <p:cNvSpPr/>
            <p:nvPr/>
          </p:nvSpPr>
          <p:spPr>
            <a:xfrm>
              <a:off x="4428003" y="1600271"/>
              <a:ext cx="3600379" cy="512063"/>
            </a:xfrm>
            <a:prstGeom prst="rect">
              <a:avLst/>
            </a:prstGeom>
            <a:noFill/>
            <a:ln>
              <a:noFill/>
            </a:ln>
          </p:spPr>
          <p:txBody>
            <a:bodyPr spcFirstLastPara="1" wrap="square" lIns="0" tIns="0" rIns="0" bIns="0" anchor="ctr" anchorCtr="0">
              <a:noAutofit/>
            </a:bodyPr>
            <a:lstStyle/>
            <a:p>
              <a:r>
                <a:rPr lang="en-US" sz="1867">
                  <a:solidFill>
                    <a:schemeClr val="dk1"/>
                  </a:solidFill>
                  <a:latin typeface="Lato"/>
                  <a:ea typeface="Lato"/>
                  <a:cs typeface="Lato"/>
                  <a:sym typeface="Lato"/>
                </a:rPr>
                <a:t>Phát hiện và nhận diện khuôn mặt</a:t>
              </a:r>
              <a:endParaRPr sz="2400"/>
            </a:p>
          </p:txBody>
        </p:sp>
      </p:grpSp>
      <p:grpSp>
        <p:nvGrpSpPr>
          <p:cNvPr id="213" name="Google Shape;213;p31"/>
          <p:cNvGrpSpPr/>
          <p:nvPr/>
        </p:nvGrpSpPr>
        <p:grpSpPr>
          <a:xfrm>
            <a:off x="285343" y="5874357"/>
            <a:ext cx="5603992" cy="682751"/>
            <a:chOff x="3825390" y="3070422"/>
            <a:chExt cx="4202994" cy="512063"/>
          </a:xfrm>
        </p:grpSpPr>
        <p:sp>
          <p:nvSpPr>
            <p:cNvPr id="214" name="Google Shape;214;p31"/>
            <p:cNvSpPr/>
            <p:nvPr/>
          </p:nvSpPr>
          <p:spPr>
            <a:xfrm>
              <a:off x="4343977" y="3070422"/>
              <a:ext cx="3684407" cy="512063"/>
            </a:xfrm>
            <a:prstGeom prst="rect">
              <a:avLst/>
            </a:prstGeom>
            <a:noFill/>
            <a:ln>
              <a:noFill/>
            </a:ln>
          </p:spPr>
          <p:txBody>
            <a:bodyPr spcFirstLastPara="1" wrap="square" lIns="0" tIns="0" rIns="0" bIns="0" anchor="ctr" anchorCtr="0">
              <a:noAutofit/>
            </a:bodyPr>
            <a:lstStyle/>
            <a:p>
              <a:r>
                <a:rPr lang="en-US" sz="1867">
                  <a:solidFill>
                    <a:schemeClr val="dk1"/>
                  </a:solidFill>
                  <a:latin typeface="Lato"/>
                  <a:ea typeface="Lato"/>
                  <a:cs typeface="Lato"/>
                  <a:sym typeface="Lato"/>
                </a:rPr>
                <a:t>Bộ điều khiển trung tâm là phần cứng chứa service xử lý ảnh và Home assistant</a:t>
              </a:r>
              <a:endParaRPr sz="2400"/>
            </a:p>
          </p:txBody>
        </p:sp>
        <p:sp>
          <p:nvSpPr>
            <p:cNvPr id="215" name="Google Shape;215;p31"/>
            <p:cNvSpPr/>
            <p:nvPr/>
          </p:nvSpPr>
          <p:spPr>
            <a:xfrm>
              <a:off x="3825390" y="3118935"/>
              <a:ext cx="438912" cy="438912"/>
            </a:xfrm>
            <a:prstGeom prst="ellipse">
              <a:avLst/>
            </a:prstGeom>
            <a:solidFill>
              <a:srgbClr val="0C9DBF"/>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16" name="Google Shape;216;p31"/>
            <p:cNvSpPr/>
            <p:nvPr/>
          </p:nvSpPr>
          <p:spPr>
            <a:xfrm>
              <a:off x="3881873" y="3200278"/>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3</a:t>
              </a:r>
              <a:endParaRPr sz="2400"/>
            </a:p>
          </p:txBody>
        </p:sp>
      </p:grpSp>
      <p:grpSp>
        <p:nvGrpSpPr>
          <p:cNvPr id="217" name="Google Shape;217;p31"/>
          <p:cNvGrpSpPr/>
          <p:nvPr/>
        </p:nvGrpSpPr>
        <p:grpSpPr>
          <a:xfrm>
            <a:off x="6107603" y="5068813"/>
            <a:ext cx="5603991" cy="682751"/>
            <a:chOff x="3825390" y="2340953"/>
            <a:chExt cx="4202993" cy="512063"/>
          </a:xfrm>
        </p:grpSpPr>
        <p:sp>
          <p:nvSpPr>
            <p:cNvPr id="218" name="Google Shape;218;p31"/>
            <p:cNvSpPr/>
            <p:nvPr/>
          </p:nvSpPr>
          <p:spPr>
            <a:xfrm>
              <a:off x="3825390" y="2377529"/>
              <a:ext cx="438912" cy="438912"/>
            </a:xfrm>
            <a:prstGeom prst="ellipse">
              <a:avLst/>
            </a:prstGeom>
            <a:solidFill>
              <a:srgbClr val="F8B721"/>
            </a:solidFill>
            <a:ln>
              <a:noFill/>
            </a:ln>
          </p:spPr>
          <p:txBody>
            <a:bodyPr spcFirstLastPara="1" wrap="square" lIns="121900" tIns="60933" rIns="121900" bIns="60933" anchor="t" anchorCtr="0">
              <a:noAutofit/>
            </a:bodyPr>
            <a:lstStyle/>
            <a:p>
              <a:pPr algn="ctr">
                <a:buClr>
                  <a:srgbClr val="000000"/>
                </a:buClr>
                <a:buSzPts val="6000"/>
              </a:pPr>
              <a:endParaRPr sz="8000">
                <a:solidFill>
                  <a:srgbClr val="000000"/>
                </a:solidFill>
                <a:latin typeface="Gill Sans"/>
                <a:ea typeface="Gill Sans"/>
                <a:cs typeface="Gill Sans"/>
                <a:sym typeface="Gill Sans"/>
              </a:endParaRPr>
            </a:p>
          </p:txBody>
        </p:sp>
        <p:sp>
          <p:nvSpPr>
            <p:cNvPr id="219" name="Google Shape;219;p31"/>
            <p:cNvSpPr/>
            <p:nvPr/>
          </p:nvSpPr>
          <p:spPr>
            <a:xfrm>
              <a:off x="3881873" y="2458872"/>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867" b="1">
                  <a:solidFill>
                    <a:schemeClr val="lt1"/>
                  </a:solidFill>
                  <a:latin typeface="Lato"/>
                  <a:ea typeface="Lato"/>
                  <a:cs typeface="Lato"/>
                  <a:sym typeface="Lato"/>
                </a:rPr>
                <a:t>2</a:t>
              </a:r>
              <a:endParaRPr sz="2400"/>
            </a:p>
          </p:txBody>
        </p:sp>
        <p:sp>
          <p:nvSpPr>
            <p:cNvPr id="220" name="Google Shape;220;p31"/>
            <p:cNvSpPr/>
            <p:nvPr/>
          </p:nvSpPr>
          <p:spPr>
            <a:xfrm>
              <a:off x="4428002" y="2340953"/>
              <a:ext cx="3600381" cy="512063"/>
            </a:xfrm>
            <a:prstGeom prst="rect">
              <a:avLst/>
            </a:prstGeom>
            <a:noFill/>
            <a:ln>
              <a:noFill/>
            </a:ln>
          </p:spPr>
          <p:txBody>
            <a:bodyPr spcFirstLastPara="1" wrap="square" lIns="0" tIns="0" rIns="0" bIns="0" anchor="ctr" anchorCtr="0">
              <a:noAutofit/>
            </a:bodyPr>
            <a:lstStyle/>
            <a:p>
              <a:r>
                <a:rPr lang="en-US" sz="1867">
                  <a:solidFill>
                    <a:schemeClr val="dk1"/>
                  </a:solidFill>
                  <a:latin typeface="Lato"/>
                  <a:ea typeface="Lato"/>
                  <a:cs typeface="Lato"/>
                  <a:sym typeface="Lato"/>
                </a:rPr>
                <a:t>Home Assistant: điều khiển các thiết bị thông minh</a:t>
              </a:r>
              <a:endParaRPr sz="2400"/>
            </a:p>
          </p:txBody>
        </p:sp>
      </p:grpSp>
      <p:grpSp>
        <p:nvGrpSpPr>
          <p:cNvPr id="221" name="Google Shape;221;p31"/>
          <p:cNvGrpSpPr/>
          <p:nvPr/>
        </p:nvGrpSpPr>
        <p:grpSpPr>
          <a:xfrm>
            <a:off x="6096000" y="5924709"/>
            <a:ext cx="5796013" cy="682751"/>
            <a:chOff x="3825390" y="3796333"/>
            <a:chExt cx="4347010" cy="512063"/>
          </a:xfrm>
        </p:grpSpPr>
        <p:sp>
          <p:nvSpPr>
            <p:cNvPr id="222" name="Google Shape;222;p31"/>
            <p:cNvSpPr/>
            <p:nvPr/>
          </p:nvSpPr>
          <p:spPr>
            <a:xfrm>
              <a:off x="3825390" y="3860340"/>
              <a:ext cx="438912" cy="438912"/>
            </a:xfrm>
            <a:prstGeom prst="ellipse">
              <a:avLst/>
            </a:prstGeom>
            <a:solidFill>
              <a:srgbClr val="33CC33"/>
            </a:solidFill>
            <a:ln>
              <a:noFill/>
            </a:ln>
          </p:spPr>
          <p:txBody>
            <a:bodyPr spcFirstLastPara="1" wrap="square" lIns="121900" tIns="60933" rIns="121900" bIns="60933" anchor="t" anchorCtr="0">
              <a:noAutofit/>
            </a:bodyPr>
            <a:lstStyle/>
            <a:p>
              <a:pPr algn="ctr">
                <a:buClr>
                  <a:srgbClr val="000000"/>
                </a:buClr>
                <a:buSzPts val="5600"/>
              </a:pPr>
              <a:endParaRPr sz="7466">
                <a:solidFill>
                  <a:srgbClr val="000000"/>
                </a:solidFill>
                <a:latin typeface="Gill Sans"/>
                <a:ea typeface="Gill Sans"/>
                <a:cs typeface="Gill Sans"/>
                <a:sym typeface="Gill Sans"/>
              </a:endParaRPr>
            </a:p>
          </p:txBody>
        </p:sp>
        <p:sp>
          <p:nvSpPr>
            <p:cNvPr id="223" name="Google Shape;223;p31"/>
            <p:cNvSpPr/>
            <p:nvPr/>
          </p:nvSpPr>
          <p:spPr>
            <a:xfrm>
              <a:off x="3881873" y="3941683"/>
              <a:ext cx="305586" cy="252353"/>
            </a:xfrm>
            <a:prstGeom prst="rect">
              <a:avLst/>
            </a:prstGeom>
            <a:noFill/>
            <a:ln>
              <a:noFill/>
            </a:ln>
          </p:spPr>
          <p:txBody>
            <a:bodyPr spcFirstLastPara="1" wrap="square" lIns="0" tIns="0" rIns="0" bIns="0" anchor="ctr" anchorCtr="0">
              <a:noAutofit/>
            </a:bodyPr>
            <a:lstStyle/>
            <a:p>
              <a:pPr algn="ctr">
                <a:lnSpc>
                  <a:spcPct val="130000"/>
                </a:lnSpc>
              </a:pPr>
              <a:r>
                <a:rPr lang="en-US" sz="1600" b="1">
                  <a:solidFill>
                    <a:srgbClr val="FFFFFF"/>
                  </a:solidFill>
                  <a:latin typeface="Lato"/>
                  <a:ea typeface="Lato"/>
                  <a:cs typeface="Lato"/>
                  <a:sym typeface="Lato"/>
                </a:rPr>
                <a:t>4</a:t>
              </a:r>
              <a:endParaRPr sz="2400"/>
            </a:p>
          </p:txBody>
        </p:sp>
        <p:sp>
          <p:nvSpPr>
            <p:cNvPr id="224" name="Google Shape;224;p31"/>
            <p:cNvSpPr/>
            <p:nvPr/>
          </p:nvSpPr>
          <p:spPr>
            <a:xfrm>
              <a:off x="4428004" y="3796333"/>
              <a:ext cx="3744396" cy="512063"/>
            </a:xfrm>
            <a:prstGeom prst="rect">
              <a:avLst/>
            </a:prstGeom>
            <a:noFill/>
            <a:ln>
              <a:noFill/>
            </a:ln>
          </p:spPr>
          <p:txBody>
            <a:bodyPr spcFirstLastPara="1" wrap="square" lIns="0" tIns="0" rIns="0" bIns="0" anchor="ctr" anchorCtr="0">
              <a:noAutofit/>
            </a:bodyPr>
            <a:lstStyle/>
            <a:p>
              <a:r>
                <a:rPr lang="en-US" sz="1870">
                  <a:latin typeface="Lato" panose="020B0604020202020204" charset="0"/>
                </a:rPr>
                <a:t>Camera để thực hiện nhận diện khuôn mặt</a:t>
              </a:r>
            </a:p>
          </p:txBody>
        </p:sp>
      </p:grpSp>
      <p:pic>
        <p:nvPicPr>
          <p:cNvPr id="26" name="Picture 25">
            <a:extLst>
              <a:ext uri="{FF2B5EF4-FFF2-40B4-BE49-F238E27FC236}">
                <a16:creationId xmlns:a16="http://schemas.microsoft.com/office/drawing/2014/main" id="{6106425E-DBEA-4092-92A4-986426CFD78C}"/>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61904" y="660522"/>
            <a:ext cx="7096309" cy="3720978"/>
          </a:xfrm>
          <a:prstGeom prst="rect">
            <a:avLst/>
          </a:prstGeom>
          <a:noFill/>
          <a:ln>
            <a:solidFill>
              <a:schemeClr val="tx1"/>
            </a:solidFill>
          </a:ln>
        </p:spPr>
      </p:pic>
      <p:sp>
        <p:nvSpPr>
          <p:cNvPr id="2" name="TextBox 1">
            <a:extLst>
              <a:ext uri="{FF2B5EF4-FFF2-40B4-BE49-F238E27FC236}">
                <a16:creationId xmlns:a16="http://schemas.microsoft.com/office/drawing/2014/main" id="{E7641EAE-230C-4EEF-A9CC-69CC2C376E30}"/>
              </a:ext>
            </a:extLst>
          </p:cNvPr>
          <p:cNvSpPr txBox="1"/>
          <p:nvPr/>
        </p:nvSpPr>
        <p:spPr>
          <a:xfrm>
            <a:off x="3652595" y="4477011"/>
            <a:ext cx="5114925"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Mô hình tổng quát của hệ thống</a:t>
            </a:r>
            <a:endParaRPr lang="vi-VN"/>
          </a:p>
        </p:txBody>
      </p:sp>
    </p:spTree>
    <p:extLst>
      <p:ext uri="{BB962C8B-B14F-4D97-AF65-F5344CB8AC3E}">
        <p14:creationId xmlns:p14="http://schemas.microsoft.com/office/powerpoint/2010/main" val="1586095845"/>
      </p:ext>
    </p:extLst>
  </p:cSld>
  <p:clrMapOvr>
    <a:masterClrMapping/>
  </p:clrMapOvr>
  <p:transition spd="med">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09"/>
                                        </p:tgtEl>
                                        <p:attrNameLst>
                                          <p:attrName>style.visibility</p:attrName>
                                        </p:attrNameLst>
                                      </p:cBhvr>
                                      <p:to>
                                        <p:strVal val="visible"/>
                                      </p:to>
                                    </p:set>
                                    <p:anim calcmode="lin" valueType="num">
                                      <p:cBhvr additive="base">
                                        <p:cTn id="7" dur="500"/>
                                        <p:tgtEl>
                                          <p:spTgt spid="209"/>
                                        </p:tgtEl>
                                        <p:attrNameLst>
                                          <p:attrName>ppt_w</p:attrName>
                                        </p:attrNameLst>
                                      </p:cBhvr>
                                      <p:tavLst>
                                        <p:tav tm="0">
                                          <p:val>
                                            <p:strVal val="0"/>
                                          </p:val>
                                        </p:tav>
                                        <p:tav tm="100000">
                                          <p:val>
                                            <p:strVal val="#ppt_w"/>
                                          </p:val>
                                        </p:tav>
                                      </p:tavLst>
                                    </p:anim>
                                    <p:anim calcmode="lin" valueType="num">
                                      <p:cBhvr additive="base">
                                        <p:cTn id="8" dur="500"/>
                                        <p:tgtEl>
                                          <p:spTgt spid="209"/>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400"/>
                                  </p:stCondLst>
                                  <p:childTnLst>
                                    <p:set>
                                      <p:cBhvr>
                                        <p:cTn id="11" dur="1" fill="hold">
                                          <p:stCondLst>
                                            <p:cond delay="0"/>
                                          </p:stCondLst>
                                        </p:cTn>
                                        <p:tgtEl>
                                          <p:spTgt spid="217"/>
                                        </p:tgtEl>
                                        <p:attrNameLst>
                                          <p:attrName>style.visibility</p:attrName>
                                        </p:attrNameLst>
                                      </p:cBhvr>
                                      <p:to>
                                        <p:strVal val="visible"/>
                                      </p:to>
                                    </p:set>
                                    <p:anim calcmode="lin" valueType="num">
                                      <p:cBhvr additive="base">
                                        <p:cTn id="12" dur="500"/>
                                        <p:tgtEl>
                                          <p:spTgt spid="217"/>
                                        </p:tgtEl>
                                        <p:attrNameLst>
                                          <p:attrName>ppt_w</p:attrName>
                                        </p:attrNameLst>
                                      </p:cBhvr>
                                      <p:tavLst>
                                        <p:tav tm="0">
                                          <p:val>
                                            <p:strVal val="0"/>
                                          </p:val>
                                        </p:tav>
                                        <p:tav tm="100000">
                                          <p:val>
                                            <p:strVal val="#ppt_w"/>
                                          </p:val>
                                        </p:tav>
                                      </p:tavLst>
                                    </p:anim>
                                    <p:anim calcmode="lin" valueType="num">
                                      <p:cBhvr additive="base">
                                        <p:cTn id="13" dur="500"/>
                                        <p:tgtEl>
                                          <p:spTgt spid="217"/>
                                        </p:tgtEl>
                                        <p:attrNameLst>
                                          <p:attrName>ppt_h</p:attrName>
                                        </p:attrNameLst>
                                      </p:cBhvr>
                                      <p:tavLst>
                                        <p:tav tm="0">
                                          <p:val>
                                            <p:strVal val="0"/>
                                          </p:val>
                                        </p:tav>
                                        <p:tav tm="100000">
                                          <p:val>
                                            <p:strVal val="#ppt_h"/>
                                          </p:val>
                                        </p:tav>
                                      </p:tavLst>
                                    </p:anim>
                                  </p:childTnLst>
                                </p:cTn>
                              </p:par>
                            </p:childTnLst>
                          </p:cTn>
                        </p:par>
                        <p:par>
                          <p:cTn id="14" fill="hold">
                            <p:stCondLst>
                              <p:cond delay="1400"/>
                            </p:stCondLst>
                            <p:childTnLst>
                              <p:par>
                                <p:cTn id="15" presetID="23" presetClass="entr" presetSubtype="16" fill="hold" nodeType="afterEffect">
                                  <p:stCondLst>
                                    <p:cond delay="400"/>
                                  </p:stCondLst>
                                  <p:childTnLst>
                                    <p:set>
                                      <p:cBhvr>
                                        <p:cTn id="16" dur="1" fill="hold">
                                          <p:stCondLst>
                                            <p:cond delay="0"/>
                                          </p:stCondLst>
                                        </p:cTn>
                                        <p:tgtEl>
                                          <p:spTgt spid="213"/>
                                        </p:tgtEl>
                                        <p:attrNameLst>
                                          <p:attrName>style.visibility</p:attrName>
                                        </p:attrNameLst>
                                      </p:cBhvr>
                                      <p:to>
                                        <p:strVal val="visible"/>
                                      </p:to>
                                    </p:set>
                                    <p:anim calcmode="lin" valueType="num">
                                      <p:cBhvr additive="base">
                                        <p:cTn id="17" dur="500"/>
                                        <p:tgtEl>
                                          <p:spTgt spid="213"/>
                                        </p:tgtEl>
                                        <p:attrNameLst>
                                          <p:attrName>ppt_w</p:attrName>
                                        </p:attrNameLst>
                                      </p:cBhvr>
                                      <p:tavLst>
                                        <p:tav tm="0">
                                          <p:val>
                                            <p:strVal val="0"/>
                                          </p:val>
                                        </p:tav>
                                        <p:tav tm="100000">
                                          <p:val>
                                            <p:strVal val="#ppt_w"/>
                                          </p:val>
                                        </p:tav>
                                      </p:tavLst>
                                    </p:anim>
                                    <p:anim calcmode="lin" valueType="num">
                                      <p:cBhvr additive="base">
                                        <p:cTn id="18" dur="500"/>
                                        <p:tgtEl>
                                          <p:spTgt spid="213"/>
                                        </p:tgtEl>
                                        <p:attrNameLst>
                                          <p:attrName>ppt_h</p:attrName>
                                        </p:attrNameLst>
                                      </p:cBhvr>
                                      <p:tavLst>
                                        <p:tav tm="0">
                                          <p:val>
                                            <p:strVal val="0"/>
                                          </p:val>
                                        </p:tav>
                                        <p:tav tm="100000">
                                          <p:val>
                                            <p:strVal val="#ppt_h"/>
                                          </p:val>
                                        </p:tav>
                                      </p:tavLst>
                                    </p:anim>
                                  </p:childTnLst>
                                </p:cTn>
                              </p:par>
                            </p:childTnLst>
                          </p:cTn>
                        </p:par>
                        <p:par>
                          <p:cTn id="19" fill="hold">
                            <p:stCondLst>
                              <p:cond delay="2300"/>
                            </p:stCondLst>
                            <p:childTnLst>
                              <p:par>
                                <p:cTn id="20" presetID="23" presetClass="entr" presetSubtype="16" fill="hold" nodeType="afterEffect">
                                  <p:stCondLst>
                                    <p:cond delay="600"/>
                                  </p:stCondLst>
                                  <p:childTnLst>
                                    <p:set>
                                      <p:cBhvr>
                                        <p:cTn id="21" dur="1" fill="hold">
                                          <p:stCondLst>
                                            <p:cond delay="0"/>
                                          </p:stCondLst>
                                        </p:cTn>
                                        <p:tgtEl>
                                          <p:spTgt spid="221"/>
                                        </p:tgtEl>
                                        <p:attrNameLst>
                                          <p:attrName>style.visibility</p:attrName>
                                        </p:attrNameLst>
                                      </p:cBhvr>
                                      <p:to>
                                        <p:strVal val="visible"/>
                                      </p:to>
                                    </p:set>
                                    <p:anim calcmode="lin" valueType="num">
                                      <p:cBhvr additive="base">
                                        <p:cTn id="22" dur="500"/>
                                        <p:tgtEl>
                                          <p:spTgt spid="221"/>
                                        </p:tgtEl>
                                        <p:attrNameLst>
                                          <p:attrName>ppt_w</p:attrName>
                                        </p:attrNameLst>
                                      </p:cBhvr>
                                      <p:tavLst>
                                        <p:tav tm="0">
                                          <p:val>
                                            <p:strVal val="0"/>
                                          </p:val>
                                        </p:tav>
                                        <p:tav tm="100000">
                                          <p:val>
                                            <p:strVal val="#ppt_w"/>
                                          </p:val>
                                        </p:tav>
                                      </p:tavLst>
                                    </p:anim>
                                    <p:anim calcmode="lin" valueType="num">
                                      <p:cBhvr additive="base">
                                        <p:cTn id="23" dur="500"/>
                                        <p:tgtEl>
                                          <p:spTgt spid="22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25" name="TextBox 24">
            <a:extLst>
              <a:ext uri="{FF2B5EF4-FFF2-40B4-BE49-F238E27FC236}">
                <a16:creationId xmlns:a16="http://schemas.microsoft.com/office/drawing/2014/main" id="{50AA5B07-F230-4A9E-BE16-646CD5710A74}"/>
              </a:ext>
            </a:extLst>
          </p:cNvPr>
          <p:cNvSpPr txBox="1"/>
          <p:nvPr/>
        </p:nvSpPr>
        <p:spPr>
          <a:xfrm>
            <a:off x="400050" y="1052938"/>
            <a:ext cx="7067549" cy="1875642"/>
          </a:xfrm>
          <a:prstGeom prst="rect">
            <a:avLst/>
          </a:prstGeom>
          <a:noFill/>
        </p:spPr>
        <p:txBody>
          <a:bodyPr wrap="square">
            <a:spAutoFit/>
          </a:bodyPr>
          <a:lstStyle/>
          <a:p>
            <a:pPr marL="0" marR="0" algn="just">
              <a:lnSpc>
                <a:spcPct val="110000"/>
              </a:lnSpc>
              <a:spcBef>
                <a:spcPts val="300"/>
              </a:spcBef>
              <a:spcAft>
                <a:spcPts val="0"/>
              </a:spcAft>
            </a:pPr>
            <a:r>
              <a:rPr lang="en-US" sz="2000">
                <a:solidFill>
                  <a:srgbClr val="000000"/>
                </a:solidFill>
                <a:effectLst/>
                <a:latin typeface="Times New Roman" panose="02020603050405020304" pitchFamily="18" charset="0"/>
                <a:ea typeface="Calibri" panose="020F0502020204030204" pitchFamily="34" charset="0"/>
              </a:rPr>
              <a:t>Service bao gồm các chức năng như sau:</a:t>
            </a:r>
            <a:endParaRPr lang="vi-VN" sz="20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300"/>
              </a:spcBef>
              <a:spcAft>
                <a:spcPts val="0"/>
              </a:spcAft>
              <a:buFont typeface="Times New Roman" panose="02020603050405020304" pitchFamily="18" charset="0"/>
              <a:buChar char="-"/>
            </a:pPr>
            <a:r>
              <a:rPr lang="en-US" sz="2000">
                <a:solidFill>
                  <a:srgbClr val="000000"/>
                </a:solidFill>
                <a:effectLst/>
                <a:latin typeface="Times New Roman" panose="02020603050405020304" pitchFamily="18" charset="0"/>
                <a:ea typeface="Calibri" panose="020F0502020204030204" pitchFamily="34" charset="0"/>
              </a:rPr>
              <a:t>Chụp ảnh và lưu ảnh</a:t>
            </a:r>
          </a:p>
          <a:p>
            <a:pPr marL="342900" marR="0" lvl="0" indent="-342900" algn="just">
              <a:lnSpc>
                <a:spcPct val="110000"/>
              </a:lnSpc>
              <a:spcBef>
                <a:spcPts val="300"/>
              </a:spcBef>
              <a:spcAft>
                <a:spcPts val="0"/>
              </a:spcAft>
              <a:buFont typeface="Times New Roman" panose="02020603050405020304" pitchFamily="18" charset="0"/>
              <a:buChar char="-"/>
            </a:pPr>
            <a:r>
              <a:rPr lang="en-US" sz="2000">
                <a:solidFill>
                  <a:srgbClr val="000000"/>
                </a:solidFill>
                <a:effectLst/>
                <a:latin typeface="Times New Roman" panose="02020603050405020304" pitchFamily="18" charset="0"/>
                <a:ea typeface="Calibri" panose="020F0502020204030204" pitchFamily="34" charset="0"/>
              </a:rPr>
              <a:t>Thử nghiệm nhận diện theo thời gian thực</a:t>
            </a:r>
          </a:p>
          <a:p>
            <a:pPr marL="342900" marR="0" lvl="0" indent="-342900" algn="just">
              <a:lnSpc>
                <a:spcPct val="110000"/>
              </a:lnSpc>
              <a:spcBef>
                <a:spcPts val="300"/>
              </a:spcBef>
              <a:spcAft>
                <a:spcPts val="0"/>
              </a:spcAft>
              <a:buFont typeface="Times New Roman" panose="02020603050405020304" pitchFamily="18" charset="0"/>
              <a:buChar char="-"/>
            </a:pPr>
            <a:r>
              <a:rPr lang="en-US" sz="2000">
                <a:solidFill>
                  <a:srgbClr val="000000"/>
                </a:solidFill>
                <a:effectLst/>
                <a:latin typeface="Times New Roman" panose="02020603050405020304" pitchFamily="18" charset="0"/>
                <a:ea typeface="Calibri" panose="020F0502020204030204" pitchFamily="34" charset="0"/>
              </a:rPr>
              <a:t>Đánh nhãn ảnh</a:t>
            </a:r>
            <a:endParaRPr lang="vi-VN" sz="2000">
              <a:solidFill>
                <a:srgbClr val="000000"/>
              </a:solidFill>
              <a:effectLst/>
              <a:latin typeface="Times New Roman" panose="02020603050405020304" pitchFamily="18" charset="0"/>
              <a:ea typeface="Calibri" panose="020F0502020204030204" pitchFamily="34" charset="0"/>
            </a:endParaRPr>
          </a:p>
          <a:p>
            <a:pPr marL="342900" marR="0" lvl="0" indent="-342900" algn="just">
              <a:lnSpc>
                <a:spcPct val="110000"/>
              </a:lnSpc>
              <a:spcBef>
                <a:spcPts val="0"/>
              </a:spcBef>
              <a:spcAft>
                <a:spcPts val="0"/>
              </a:spcAft>
              <a:buFont typeface="Times New Roman" panose="02020603050405020304" pitchFamily="18" charset="0"/>
              <a:buChar char="-"/>
            </a:pPr>
            <a:r>
              <a:rPr lang="en-US" sz="2000">
                <a:solidFill>
                  <a:srgbClr val="000000"/>
                </a:solidFill>
                <a:latin typeface="Times New Roman" panose="02020603050405020304" pitchFamily="18" charset="0"/>
                <a:ea typeface="Calibri" panose="020F0502020204030204" pitchFamily="34" charset="0"/>
              </a:rPr>
              <a:t>Tải </a:t>
            </a:r>
            <a:r>
              <a:rPr lang="en-US" sz="2000">
                <a:effectLst/>
                <a:latin typeface="Times New Roman" panose="02020603050405020304" pitchFamily="18" charset="0"/>
                <a:ea typeface="Calibri" panose="020F0502020204030204" pitchFamily="34" charset="0"/>
              </a:rPr>
              <a:t>ảnh lên</a:t>
            </a:r>
            <a:endParaRPr lang="vi-VN" sz="2000"/>
          </a:p>
        </p:txBody>
      </p:sp>
      <p:pic>
        <p:nvPicPr>
          <p:cNvPr id="28" name="Picture 27">
            <a:extLst>
              <a:ext uri="{FF2B5EF4-FFF2-40B4-BE49-F238E27FC236}">
                <a16:creationId xmlns:a16="http://schemas.microsoft.com/office/drawing/2014/main" id="{D4C988AF-660A-4380-A023-DAEFB046E93E}"/>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92364" y="751720"/>
            <a:ext cx="4048125" cy="2568575"/>
          </a:xfrm>
          <a:prstGeom prst="rect">
            <a:avLst/>
          </a:prstGeom>
          <a:noFill/>
          <a:ln>
            <a:solidFill>
              <a:schemeClr val="tx1"/>
            </a:solidFill>
          </a:ln>
        </p:spPr>
      </p:pic>
      <p:sp>
        <p:nvSpPr>
          <p:cNvPr id="29" name="TextBox 28">
            <a:extLst>
              <a:ext uri="{FF2B5EF4-FFF2-40B4-BE49-F238E27FC236}">
                <a16:creationId xmlns:a16="http://schemas.microsoft.com/office/drawing/2014/main" id="{DFCDED96-579A-4880-97B2-5A249AD5F096}"/>
              </a:ext>
            </a:extLst>
          </p:cNvPr>
          <p:cNvSpPr txBox="1"/>
          <p:nvPr/>
        </p:nvSpPr>
        <p:spPr>
          <a:xfrm>
            <a:off x="7587613" y="3320295"/>
            <a:ext cx="3857625" cy="646331"/>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trang chủ của Service xử lý ảnh thông qua cổng 2212</a:t>
            </a:r>
            <a:endParaRPr lang="vi-VN" sz="1800" i="1">
              <a:solidFill>
                <a:srgbClr val="404040"/>
              </a:solidFill>
              <a:effectLst/>
              <a:latin typeface="Times New Roman" panose="02020603050405020304" pitchFamily="18" charset="0"/>
              <a:ea typeface="Calibri" panose="020F0502020204030204" pitchFamily="34" charset="0"/>
            </a:endParaRPr>
          </a:p>
        </p:txBody>
      </p:sp>
      <p:grpSp>
        <p:nvGrpSpPr>
          <p:cNvPr id="7" name="Group 6">
            <a:extLst>
              <a:ext uri="{FF2B5EF4-FFF2-40B4-BE49-F238E27FC236}">
                <a16:creationId xmlns:a16="http://schemas.microsoft.com/office/drawing/2014/main" id="{3EBC3659-600B-4DDB-B32C-D2A7CDA97B69}"/>
              </a:ext>
            </a:extLst>
          </p:cNvPr>
          <p:cNvGrpSpPr/>
          <p:nvPr/>
        </p:nvGrpSpPr>
        <p:grpSpPr>
          <a:xfrm>
            <a:off x="0" y="3621512"/>
            <a:ext cx="10487025" cy="7116568"/>
            <a:chOff x="-47533" y="4198486"/>
            <a:chExt cx="11229884" cy="7452627"/>
          </a:xfrm>
        </p:grpSpPr>
        <p:sp>
          <p:nvSpPr>
            <p:cNvPr id="32" name="Google Shape;363;p38">
              <a:extLst>
                <a:ext uri="{FF2B5EF4-FFF2-40B4-BE49-F238E27FC236}">
                  <a16:creationId xmlns:a16="http://schemas.microsoft.com/office/drawing/2014/main" id="{2540EE0A-9EBE-43AB-B425-AE511A3BD666}"/>
                </a:ext>
              </a:extLst>
            </p:cNvPr>
            <p:cNvSpPr/>
            <p:nvPr/>
          </p:nvSpPr>
          <p:spPr>
            <a:xfrm>
              <a:off x="-47533" y="4198486"/>
              <a:ext cx="11229884" cy="7452627"/>
            </a:xfrm>
            <a:prstGeom prst="flowChartDelay">
              <a:avLst/>
            </a:prstGeom>
            <a:gradFill>
              <a:gsLst>
                <a:gs pos="0">
                  <a:srgbClr val="505AAA">
                    <a:alpha val="81960"/>
                  </a:srgbClr>
                </a:gs>
                <a:gs pos="100000">
                  <a:srgbClr val="00AA78">
                    <a:alpha val="88627"/>
                  </a:srgbClr>
                </a:gs>
              </a:gsLst>
              <a:lin ang="3000000" scaled="0"/>
            </a:gra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5600"/>
                <a:buFont typeface="Gill Sans"/>
                <a:buNone/>
              </a:pPr>
              <a:endParaRPr sz="5600" b="0" i="0" u="none" strike="noStrike" cap="none">
                <a:solidFill>
                  <a:srgbClr val="000000"/>
                </a:solidFill>
                <a:latin typeface="Gill Sans"/>
                <a:ea typeface="Gill Sans"/>
                <a:cs typeface="Gill Sans"/>
                <a:sym typeface="Gill Sans"/>
              </a:endParaRPr>
            </a:p>
          </p:txBody>
        </p:sp>
        <p:sp>
          <p:nvSpPr>
            <p:cNvPr id="31" name="TextBox 30">
              <a:extLst>
                <a:ext uri="{FF2B5EF4-FFF2-40B4-BE49-F238E27FC236}">
                  <a16:creationId xmlns:a16="http://schemas.microsoft.com/office/drawing/2014/main" id="{855ABCFE-5821-446C-9E2E-3ACAF8CC799B}"/>
                </a:ext>
              </a:extLst>
            </p:cNvPr>
            <p:cNvSpPr txBox="1"/>
            <p:nvPr/>
          </p:nvSpPr>
          <p:spPr>
            <a:xfrm>
              <a:off x="-47533" y="4583290"/>
              <a:ext cx="8639268" cy="2881657"/>
            </a:xfrm>
            <a:prstGeom prst="rect">
              <a:avLst/>
            </a:prstGeom>
            <a:noFill/>
          </p:spPr>
          <p:txBody>
            <a:bodyPr wrap="square">
              <a:spAutoFit/>
            </a:bodyPr>
            <a:lstStyle/>
            <a:p>
              <a:pPr marL="0" marR="0" algn="just">
                <a:lnSpc>
                  <a:spcPct val="110000"/>
                </a:lnSpc>
                <a:spcBef>
                  <a:spcPts val="300"/>
                </a:spcBef>
                <a:spcAft>
                  <a:spcPts val="0"/>
                </a:spcAft>
              </a:pPr>
              <a:r>
                <a:rPr lang="en-US" sz="4000">
                  <a:solidFill>
                    <a:schemeClr val="bg1"/>
                  </a:solidFill>
                  <a:latin typeface="Times New Roman" panose="02020603050405020304" pitchFamily="18" charset="0"/>
                  <a:ea typeface="Calibri" panose="020F0502020204030204" pitchFamily="34" charset="0"/>
                </a:rPr>
                <a:t>Service được </a:t>
              </a:r>
              <a:r>
                <a:rPr lang="en-US" sz="4000">
                  <a:solidFill>
                    <a:schemeClr val="bg1"/>
                  </a:solidFill>
                  <a:effectLst/>
                  <a:latin typeface="Times New Roman" panose="02020603050405020304" pitchFamily="18" charset="0"/>
                  <a:ea typeface="Calibri" panose="020F0502020204030204" pitchFamily="34" charset="0"/>
                </a:rPr>
                <a:t>viết bằng Flask, là một framework được đóng gói thành thư viện của Python có cú pháp sử dụng đơn giản, nhanh và tiện lợi.</a:t>
              </a:r>
              <a:endParaRPr lang="vi-VN" sz="4000">
                <a:solidFill>
                  <a:schemeClr val="bg1"/>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2453823092"/>
      </p:ext>
    </p:extLst>
  </p:cSld>
  <p:clrMapOvr>
    <a:masterClrMapping/>
  </p:clrMapOvr>
  <p:transition spd="med">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grpSp>
        <p:nvGrpSpPr>
          <p:cNvPr id="3" name="Group 2">
            <a:extLst>
              <a:ext uri="{FF2B5EF4-FFF2-40B4-BE49-F238E27FC236}">
                <a16:creationId xmlns:a16="http://schemas.microsoft.com/office/drawing/2014/main" id="{8F4866F5-C70E-4EFD-857F-A6F954B9CE0F}"/>
              </a:ext>
            </a:extLst>
          </p:cNvPr>
          <p:cNvGrpSpPr/>
          <p:nvPr/>
        </p:nvGrpSpPr>
        <p:grpSpPr>
          <a:xfrm>
            <a:off x="5693567" y="984825"/>
            <a:ext cx="5846922" cy="3717001"/>
            <a:chOff x="5444489" y="875487"/>
            <a:chExt cx="6096000" cy="3875345"/>
          </a:xfrm>
        </p:grpSpPr>
        <p:pic>
          <p:nvPicPr>
            <p:cNvPr id="10" name="Picture 9">
              <a:extLst>
                <a:ext uri="{FF2B5EF4-FFF2-40B4-BE49-F238E27FC236}">
                  <a16:creationId xmlns:a16="http://schemas.microsoft.com/office/drawing/2014/main" id="{0A6132F0-077B-472A-AC17-590886F8492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45760" y="875487"/>
              <a:ext cx="6094729" cy="3506013"/>
            </a:xfrm>
            <a:prstGeom prst="rect">
              <a:avLst/>
            </a:prstGeom>
            <a:noFill/>
            <a:ln>
              <a:solidFill>
                <a:schemeClr val="tx1"/>
              </a:solidFill>
            </a:ln>
          </p:spPr>
        </p:pic>
        <p:sp>
          <p:nvSpPr>
            <p:cNvPr id="12" name="TextBox 11">
              <a:extLst>
                <a:ext uri="{FF2B5EF4-FFF2-40B4-BE49-F238E27FC236}">
                  <a16:creationId xmlns:a16="http://schemas.microsoft.com/office/drawing/2014/main" id="{7B85686A-2BFA-4B4A-A04D-AC08C351E47F}"/>
                </a:ext>
              </a:extLst>
            </p:cNvPr>
            <p:cNvSpPr txBox="1"/>
            <p:nvPr/>
          </p:nvSpPr>
          <p:spPr>
            <a:xfrm>
              <a:off x="5444489" y="4381500"/>
              <a:ext cx="6096000"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trang tải ảnh lên Database</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5" name="TextBox 4">
            <a:extLst>
              <a:ext uri="{FF2B5EF4-FFF2-40B4-BE49-F238E27FC236}">
                <a16:creationId xmlns:a16="http://schemas.microsoft.com/office/drawing/2014/main" id="{857F4667-BD1F-4937-8D52-644F31BE568C}"/>
              </a:ext>
            </a:extLst>
          </p:cNvPr>
          <p:cNvSpPr txBox="1"/>
          <p:nvPr/>
        </p:nvSpPr>
        <p:spPr>
          <a:xfrm>
            <a:off x="533400" y="2989105"/>
            <a:ext cx="4791076" cy="1384995"/>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Times New Roman" panose="02020603050405020304" pitchFamily="18" charset="0"/>
                <a:ea typeface="Calibri" panose="020F0502020204030204" pitchFamily="34" charset="0"/>
              </a:rPr>
              <a:t>P</a:t>
            </a:r>
            <a:r>
              <a:rPr lang="en-US" sz="2800">
                <a:effectLst/>
                <a:latin typeface="Times New Roman" panose="02020603050405020304" pitchFamily="18" charset="0"/>
                <a:ea typeface="Calibri" panose="020F0502020204030204" pitchFamily="34" charset="0"/>
              </a:rPr>
              <a:t>hát hiện và cắt ra khuôn mặt</a:t>
            </a:r>
          </a:p>
          <a:p>
            <a:pPr marL="285750" indent="-285750">
              <a:buFont typeface="Arial" panose="020B0604020202020204" pitchFamily="34" charset="0"/>
              <a:buChar char="•"/>
            </a:pPr>
            <a:r>
              <a:rPr lang="en-US" sz="2800">
                <a:latin typeface="Times New Roman" panose="02020603050405020304" pitchFamily="18" charset="0"/>
                <a:ea typeface="Calibri" panose="020F0502020204030204" pitchFamily="34" charset="0"/>
              </a:rPr>
              <a:t>L</a:t>
            </a:r>
            <a:r>
              <a:rPr lang="en-US" sz="2800">
                <a:effectLst/>
                <a:latin typeface="Times New Roman" panose="02020603050405020304" pitchFamily="18" charset="0"/>
                <a:ea typeface="Calibri" panose="020F0502020204030204" pitchFamily="34" charset="0"/>
              </a:rPr>
              <a:t>ưu lại ảnh dưới dạng file JPG</a:t>
            </a:r>
            <a:endParaRPr lang="vi-VN" sz="2800"/>
          </a:p>
        </p:txBody>
      </p:sp>
      <p:sp>
        <p:nvSpPr>
          <p:cNvPr id="6" name="TextBox 5">
            <a:extLst>
              <a:ext uri="{FF2B5EF4-FFF2-40B4-BE49-F238E27FC236}">
                <a16:creationId xmlns:a16="http://schemas.microsoft.com/office/drawing/2014/main" id="{845DED34-F512-4138-BD80-B4A279F98AF8}"/>
              </a:ext>
            </a:extLst>
          </p:cNvPr>
          <p:cNvSpPr txBox="1"/>
          <p:nvPr/>
        </p:nvSpPr>
        <p:spPr>
          <a:xfrm>
            <a:off x="838199" y="1365103"/>
            <a:ext cx="4210051"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CHỨC NĂNG</a:t>
            </a:r>
          </a:p>
          <a:p>
            <a:pPr algn="ctr"/>
            <a:r>
              <a:rPr lang="en-US" sz="4000"/>
              <a:t>Tải ảnh lên</a:t>
            </a:r>
            <a:endParaRPr lang="vi-VN" sz="4000"/>
          </a:p>
        </p:txBody>
      </p:sp>
    </p:spTree>
    <p:extLst>
      <p:ext uri="{BB962C8B-B14F-4D97-AF65-F5344CB8AC3E}">
        <p14:creationId xmlns:p14="http://schemas.microsoft.com/office/powerpoint/2010/main" val="3616310650"/>
      </p:ext>
    </p:extLst>
  </p:cSld>
  <p:clrMapOvr>
    <a:masterClrMapping/>
  </p:clrMapOvr>
  <p:transition spd="med">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838199" y="1365103"/>
            <a:ext cx="4210051"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CHỨC NĂNG</a:t>
            </a:r>
          </a:p>
          <a:p>
            <a:pPr algn="ctr"/>
            <a:r>
              <a:rPr lang="en-US" sz="4000"/>
              <a:t>Chụp ảnh</a:t>
            </a:r>
            <a:endParaRPr lang="vi-VN" sz="4000"/>
          </a:p>
        </p:txBody>
      </p:sp>
      <p:grpSp>
        <p:nvGrpSpPr>
          <p:cNvPr id="4" name="Group 3">
            <a:extLst>
              <a:ext uri="{FF2B5EF4-FFF2-40B4-BE49-F238E27FC236}">
                <a16:creationId xmlns:a16="http://schemas.microsoft.com/office/drawing/2014/main" id="{3461D207-5928-4D26-BFFB-57F793BB9E48}"/>
              </a:ext>
            </a:extLst>
          </p:cNvPr>
          <p:cNvGrpSpPr/>
          <p:nvPr/>
        </p:nvGrpSpPr>
        <p:grpSpPr>
          <a:xfrm>
            <a:off x="5746967" y="875486"/>
            <a:ext cx="5793523" cy="4132521"/>
            <a:chOff x="5746967" y="875486"/>
            <a:chExt cx="5793523" cy="4132521"/>
          </a:xfrm>
        </p:grpSpPr>
        <p:pic>
          <p:nvPicPr>
            <p:cNvPr id="11" name="Picture 10">
              <a:extLst>
                <a:ext uri="{FF2B5EF4-FFF2-40B4-BE49-F238E27FC236}">
                  <a16:creationId xmlns:a16="http://schemas.microsoft.com/office/drawing/2014/main" id="{AEC49447-18D5-4051-8EED-C845A4BD4CDE}"/>
                </a:ext>
              </a:extLst>
            </p:cNvPr>
            <p:cNvPicPr/>
            <p:nvPr/>
          </p:nvPicPr>
          <p:blipFill rotWithShape="1">
            <a:blip r:embed="rId4" cstate="print">
              <a:extLst>
                <a:ext uri="{28A0092B-C50C-407E-A947-70E740481C1C}">
                  <a14:useLocalDpi xmlns:a14="http://schemas.microsoft.com/office/drawing/2010/main" val="0"/>
                </a:ext>
              </a:extLst>
            </a:blip>
            <a:srcRect r="9154" b="10254"/>
            <a:stretch/>
          </p:blipFill>
          <p:spPr bwMode="auto">
            <a:xfrm>
              <a:off x="5746967" y="875486"/>
              <a:ext cx="5793523" cy="3763189"/>
            </a:xfrm>
            <a:prstGeom prst="rect">
              <a:avLst/>
            </a:prstGeom>
            <a:noFill/>
            <a:ln>
              <a:solidFill>
                <a:schemeClr val="tx1"/>
              </a:solidFill>
            </a:ln>
          </p:spPr>
        </p:pic>
        <p:sp>
          <p:nvSpPr>
            <p:cNvPr id="13" name="TextBox 12">
              <a:extLst>
                <a:ext uri="{FF2B5EF4-FFF2-40B4-BE49-F238E27FC236}">
                  <a16:creationId xmlns:a16="http://schemas.microsoft.com/office/drawing/2014/main" id="{1EDEAE61-5E81-4D4B-9059-9BBEA24D9EEC}"/>
                </a:ext>
              </a:extLst>
            </p:cNvPr>
            <p:cNvSpPr txBox="1"/>
            <p:nvPr/>
          </p:nvSpPr>
          <p:spPr>
            <a:xfrm>
              <a:off x="5746967" y="4638675"/>
              <a:ext cx="5793522"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trang chụp ảnh</a:t>
              </a:r>
              <a:endParaRPr lang="vi-VN" sz="1800" i="1">
                <a:solidFill>
                  <a:srgbClr val="404040"/>
                </a:solidFill>
                <a:effectLst/>
                <a:latin typeface="Times New Roman" panose="02020603050405020304" pitchFamily="18" charset="0"/>
                <a:ea typeface="Calibri" panose="020F0502020204030204" pitchFamily="34" charset="0"/>
              </a:endParaRPr>
            </a:p>
          </p:txBody>
        </p:sp>
      </p:grpSp>
      <p:sp>
        <p:nvSpPr>
          <p:cNvPr id="15" name="TextBox 14">
            <a:extLst>
              <a:ext uri="{FF2B5EF4-FFF2-40B4-BE49-F238E27FC236}">
                <a16:creationId xmlns:a16="http://schemas.microsoft.com/office/drawing/2014/main" id="{0219B0D7-3FC6-4180-8F2F-F34EEDD61865}"/>
              </a:ext>
            </a:extLst>
          </p:cNvPr>
          <p:cNvSpPr txBox="1"/>
          <p:nvPr/>
        </p:nvSpPr>
        <p:spPr>
          <a:xfrm>
            <a:off x="352425" y="3110044"/>
            <a:ext cx="5200649" cy="830997"/>
          </a:xfrm>
          <a:prstGeom prst="rect">
            <a:avLst/>
          </a:prstGeom>
          <a:noFill/>
        </p:spPr>
        <p:txBody>
          <a:bodyPr wrap="square">
            <a:spAutoFit/>
          </a:bodyPr>
          <a:lstStyle/>
          <a:p>
            <a:pPr marL="285750" indent="-285750" algn="just">
              <a:buFont typeface="Arial" panose="020B0604020202020204" pitchFamily="34" charset="0"/>
              <a:buChar char="•"/>
            </a:pPr>
            <a:r>
              <a:rPr lang="en-US" sz="2400">
                <a:latin typeface="Times New Roman" panose="02020603050405020304" pitchFamily="18" charset="0"/>
                <a:ea typeface="Calibri" panose="020F0502020204030204" pitchFamily="34" charset="0"/>
              </a:rPr>
              <a:t>Ảnh đ</a:t>
            </a:r>
            <a:r>
              <a:rPr lang="en-US" sz="2400">
                <a:effectLst/>
                <a:latin typeface="Times New Roman" panose="02020603050405020304" pitchFamily="18" charset="0"/>
                <a:ea typeface="Calibri" panose="020F0502020204030204" pitchFamily="34" charset="0"/>
              </a:rPr>
              <a:t>ược lưu dưới dạng JPG sau khi đã cắt ra khuôn mặt</a:t>
            </a:r>
            <a:endParaRPr lang="vi-VN" sz="2400"/>
          </a:p>
        </p:txBody>
      </p:sp>
    </p:spTree>
    <p:extLst>
      <p:ext uri="{BB962C8B-B14F-4D97-AF65-F5344CB8AC3E}">
        <p14:creationId xmlns:p14="http://schemas.microsoft.com/office/powerpoint/2010/main" val="906079225"/>
      </p:ext>
    </p:extLst>
  </p:cSld>
  <p:clrMapOvr>
    <a:masterClrMapping/>
  </p:clrMapOvr>
  <p:transition spd="med">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7" name="Google Shape;207;p31"/>
          <p:cNvSpPr/>
          <p:nvPr/>
        </p:nvSpPr>
        <p:spPr>
          <a:xfrm>
            <a:off x="285342" y="27486"/>
            <a:ext cx="3772307" cy="724235"/>
          </a:xfrm>
          <a:prstGeom prst="rect">
            <a:avLst/>
          </a:prstGeom>
          <a:noFill/>
          <a:ln>
            <a:noFill/>
          </a:ln>
        </p:spPr>
        <p:txBody>
          <a:bodyPr spcFirstLastPara="1" wrap="square" lIns="0" tIns="0" rIns="0" bIns="0" anchor="ctr" anchorCtr="0">
            <a:noAutofit/>
          </a:bodyPr>
          <a:lstStyle/>
          <a:p>
            <a:r>
              <a:rPr lang="en-US" sz="2667" b="1">
                <a:solidFill>
                  <a:schemeClr val="accent2"/>
                </a:solidFill>
                <a:latin typeface="Lato"/>
                <a:ea typeface="Lato"/>
                <a:cs typeface="Lato"/>
                <a:sym typeface="Lato"/>
              </a:rPr>
              <a:t>1. Thiết kế bài toán</a:t>
            </a:r>
            <a:endParaRPr sz="2400"/>
          </a:p>
        </p:txBody>
      </p:sp>
      <p:cxnSp>
        <p:nvCxnSpPr>
          <p:cNvPr id="208" name="Google Shape;208;p31"/>
          <p:cNvCxnSpPr/>
          <p:nvPr/>
        </p:nvCxnSpPr>
        <p:spPr>
          <a:xfrm>
            <a:off x="3269700" y="506155"/>
            <a:ext cx="8270789" cy="0"/>
          </a:xfrm>
          <a:prstGeom prst="straightConnector1">
            <a:avLst/>
          </a:prstGeom>
          <a:blipFill rotWithShape="1">
            <a:blip r:embed="rId3">
              <a:alphaModFix/>
            </a:blip>
            <a:tile tx="0" ty="0" sx="100000" sy="100000" flip="none" algn="tl"/>
          </a:blipFill>
          <a:ln w="25400" cap="flat" cmpd="sng">
            <a:solidFill>
              <a:schemeClr val="accent2"/>
            </a:solidFill>
            <a:prstDash val="solid"/>
            <a:round/>
            <a:headEnd type="none" w="sm" len="sm"/>
            <a:tailEnd type="none" w="sm" len="sm"/>
          </a:ln>
        </p:spPr>
      </p:cxnSp>
      <p:sp>
        <p:nvSpPr>
          <p:cNvPr id="23" name="TextBox 22">
            <a:extLst>
              <a:ext uri="{FF2B5EF4-FFF2-40B4-BE49-F238E27FC236}">
                <a16:creationId xmlns:a16="http://schemas.microsoft.com/office/drawing/2014/main" id="{917252AD-2AF3-486F-8F85-1851FA19EB4F}"/>
              </a:ext>
            </a:extLst>
          </p:cNvPr>
          <p:cNvSpPr txBox="1"/>
          <p:nvPr/>
        </p:nvSpPr>
        <p:spPr>
          <a:xfrm>
            <a:off x="3400426" y="204937"/>
            <a:ext cx="8140064" cy="369332"/>
          </a:xfrm>
          <a:prstGeom prst="rect">
            <a:avLst/>
          </a:prstGeom>
          <a:noFill/>
        </p:spPr>
        <p:txBody>
          <a:bodyPr wrap="square">
            <a:spAutoFit/>
          </a:bodyPr>
          <a:lstStyle/>
          <a:p>
            <a:pPr algn="r"/>
            <a:r>
              <a:rPr lang="en-US" sz="1800">
                <a:effectLst/>
                <a:latin typeface="Times New Roman" panose="02020603050405020304" pitchFamily="18" charset="0"/>
                <a:ea typeface="Calibri" panose="020F0502020204030204" pitchFamily="34" charset="0"/>
              </a:rPr>
              <a:t>Tìm hiểu về Service xử lý ảnh</a:t>
            </a:r>
            <a:endParaRPr lang="vi-VN"/>
          </a:p>
        </p:txBody>
      </p:sp>
      <p:sp>
        <p:nvSpPr>
          <p:cNvPr id="6" name="TextBox 5">
            <a:extLst>
              <a:ext uri="{FF2B5EF4-FFF2-40B4-BE49-F238E27FC236}">
                <a16:creationId xmlns:a16="http://schemas.microsoft.com/office/drawing/2014/main" id="{845DED34-F512-4138-BD80-B4A279F98AF8}"/>
              </a:ext>
            </a:extLst>
          </p:cNvPr>
          <p:cNvSpPr txBox="1"/>
          <p:nvPr/>
        </p:nvSpPr>
        <p:spPr>
          <a:xfrm>
            <a:off x="838199" y="1365103"/>
            <a:ext cx="4210051" cy="1323439"/>
          </a:xfrm>
          <a:prstGeom prst="rect">
            <a:avLst/>
          </a:prstGeom>
          <a:ln w="19050"/>
        </p:spPr>
        <p:style>
          <a:lnRef idx="2">
            <a:schemeClr val="accent4"/>
          </a:lnRef>
          <a:fillRef idx="1">
            <a:schemeClr val="lt1"/>
          </a:fillRef>
          <a:effectRef idx="0">
            <a:schemeClr val="accent4"/>
          </a:effectRef>
          <a:fontRef idx="minor">
            <a:schemeClr val="dk1"/>
          </a:fontRef>
        </p:style>
        <p:txBody>
          <a:bodyPr wrap="square" rtlCol="0">
            <a:spAutoFit/>
          </a:bodyPr>
          <a:lstStyle/>
          <a:p>
            <a:pPr algn="ctr"/>
            <a:r>
              <a:rPr lang="en-US" sz="4000"/>
              <a:t>CHỨC NĂNG</a:t>
            </a:r>
          </a:p>
          <a:p>
            <a:pPr algn="ctr"/>
            <a:r>
              <a:rPr lang="en-US" sz="4000"/>
              <a:t>Đánh nhãn ảnh</a:t>
            </a:r>
            <a:endParaRPr lang="vi-VN" sz="4000"/>
          </a:p>
        </p:txBody>
      </p:sp>
      <p:sp>
        <p:nvSpPr>
          <p:cNvPr id="15" name="TextBox 14">
            <a:extLst>
              <a:ext uri="{FF2B5EF4-FFF2-40B4-BE49-F238E27FC236}">
                <a16:creationId xmlns:a16="http://schemas.microsoft.com/office/drawing/2014/main" id="{0219B0D7-3FC6-4180-8F2F-F34EEDD61865}"/>
              </a:ext>
            </a:extLst>
          </p:cNvPr>
          <p:cNvSpPr txBox="1"/>
          <p:nvPr/>
        </p:nvSpPr>
        <p:spPr>
          <a:xfrm>
            <a:off x="352425" y="3110044"/>
            <a:ext cx="5200649" cy="830997"/>
          </a:xfrm>
          <a:prstGeom prst="rect">
            <a:avLst/>
          </a:prstGeom>
          <a:noFill/>
        </p:spPr>
        <p:txBody>
          <a:bodyPr wrap="square">
            <a:spAutoFit/>
          </a:bodyPr>
          <a:lstStyle/>
          <a:p>
            <a:pPr marL="285750" indent="-285750" algn="just">
              <a:buFont typeface="Arial" panose="020B0604020202020204" pitchFamily="34" charset="0"/>
              <a:buChar char="•"/>
            </a:pPr>
            <a:r>
              <a:rPr lang="en-US" sz="2400">
                <a:effectLst/>
                <a:latin typeface="Times New Roman" panose="02020603050405020304" pitchFamily="18" charset="0"/>
                <a:ea typeface="Calibri" panose="020F0502020204030204" pitchFamily="34" charset="0"/>
              </a:rPr>
              <a:t>Nhằm loại bỏ đi những ảnh không đạt tiêu chuẩn</a:t>
            </a:r>
            <a:endParaRPr lang="vi-VN" sz="3200"/>
          </a:p>
        </p:txBody>
      </p:sp>
      <p:grpSp>
        <p:nvGrpSpPr>
          <p:cNvPr id="3" name="Group 2">
            <a:extLst>
              <a:ext uri="{FF2B5EF4-FFF2-40B4-BE49-F238E27FC236}">
                <a16:creationId xmlns:a16="http://schemas.microsoft.com/office/drawing/2014/main" id="{DBBDA3AE-0181-4096-8EBF-FC04D522BBA8}"/>
              </a:ext>
            </a:extLst>
          </p:cNvPr>
          <p:cNvGrpSpPr/>
          <p:nvPr/>
        </p:nvGrpSpPr>
        <p:grpSpPr>
          <a:xfrm>
            <a:off x="5743575" y="898525"/>
            <a:ext cx="5790419" cy="4001016"/>
            <a:chOff x="5743575" y="898525"/>
            <a:chExt cx="5790419" cy="4001016"/>
          </a:xfrm>
        </p:grpSpPr>
        <p:pic>
          <p:nvPicPr>
            <p:cNvPr id="10" name="Picture 9">
              <a:extLst>
                <a:ext uri="{FF2B5EF4-FFF2-40B4-BE49-F238E27FC236}">
                  <a16:creationId xmlns:a16="http://schemas.microsoft.com/office/drawing/2014/main" id="{CE0181C0-EEB9-4D30-A1E7-282CFCD2CD42}"/>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46967" y="898525"/>
              <a:ext cx="5787027" cy="3616325"/>
            </a:xfrm>
            <a:prstGeom prst="rect">
              <a:avLst/>
            </a:prstGeom>
            <a:noFill/>
            <a:ln>
              <a:solidFill>
                <a:schemeClr val="tx1"/>
              </a:solidFill>
            </a:ln>
          </p:spPr>
        </p:pic>
        <p:sp>
          <p:nvSpPr>
            <p:cNvPr id="12" name="TextBox 11">
              <a:extLst>
                <a:ext uri="{FF2B5EF4-FFF2-40B4-BE49-F238E27FC236}">
                  <a16:creationId xmlns:a16="http://schemas.microsoft.com/office/drawing/2014/main" id="{DA3819E2-6A5F-4A26-99A9-4A2EEB5599DE}"/>
                </a:ext>
              </a:extLst>
            </p:cNvPr>
            <p:cNvSpPr txBox="1"/>
            <p:nvPr/>
          </p:nvSpPr>
          <p:spPr>
            <a:xfrm>
              <a:off x="5743575" y="4530209"/>
              <a:ext cx="5787027" cy="369332"/>
            </a:xfrm>
            <a:prstGeom prst="rect">
              <a:avLst/>
            </a:prstGeom>
            <a:noFill/>
          </p:spPr>
          <p:txBody>
            <a:bodyPr wrap="square">
              <a:spAutoFit/>
            </a:bodyPr>
            <a:lstStyle/>
            <a:p>
              <a:pPr marL="0" marR="0" algn="ctr">
                <a:spcBef>
                  <a:spcPts val="300"/>
                </a:spcBef>
                <a:spcAft>
                  <a:spcPts val="1000"/>
                </a:spcAft>
              </a:pPr>
              <a:r>
                <a:rPr lang="en-US" sz="1800" i="1">
                  <a:solidFill>
                    <a:srgbClr val="404040"/>
                  </a:solidFill>
                  <a:effectLst/>
                  <a:latin typeface="Times New Roman" panose="02020603050405020304" pitchFamily="18" charset="0"/>
                  <a:ea typeface="Calibri" panose="020F0502020204030204" pitchFamily="34" charset="0"/>
                </a:rPr>
                <a:t>Giao diện trang đánh nhãn ảnh</a:t>
              </a:r>
              <a:endParaRPr lang="vi-VN" sz="1800" i="1">
                <a:solidFill>
                  <a:srgbClr val="404040"/>
                </a:solidFill>
                <a:effectLst/>
                <a:latin typeface="Times New Roman" panose="02020603050405020304" pitchFamily="18" charset="0"/>
                <a:ea typeface="Calibri" panose="020F0502020204030204" pitchFamily="34" charset="0"/>
              </a:endParaRPr>
            </a:p>
          </p:txBody>
        </p:sp>
      </p:grpSp>
    </p:spTree>
    <p:extLst>
      <p:ext uri="{BB962C8B-B14F-4D97-AF65-F5344CB8AC3E}">
        <p14:creationId xmlns:p14="http://schemas.microsoft.com/office/powerpoint/2010/main" val="335710140"/>
      </p:ext>
    </p:extLst>
  </p:cSld>
  <p:clrMapOvr>
    <a:masterClrMapping/>
  </p:clrMapOvr>
  <p:transition spd="med">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1139</TotalTime>
  <Words>2594</Words>
  <Application>Microsoft Office PowerPoint</Application>
  <PresentationFormat>Widescreen</PresentationFormat>
  <Paragraphs>285</Paragraphs>
  <Slides>38</Slides>
  <Notes>38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38</vt:i4>
      </vt:variant>
    </vt:vector>
  </HeadingPairs>
  <TitlesOfParts>
    <vt:vector size="50" baseType="lpstr">
      <vt:lpstr>Arial</vt:lpstr>
      <vt:lpstr>Calibri</vt:lpstr>
      <vt:lpstr>Calibri Light</vt:lpstr>
      <vt:lpstr>Gill Sans</vt:lpstr>
      <vt:lpstr>Lato</vt:lpstr>
      <vt:lpstr>Lato Black</vt:lpstr>
      <vt:lpstr>Lato Light</vt:lpstr>
      <vt:lpstr>Roboto</vt:lpstr>
      <vt:lpstr>Symbol</vt:lpstr>
      <vt:lpstr>Times New Roman</vt:lpstr>
      <vt:lpstr>Wingdings</vt:lpstr>
      <vt:lpstr>Office Theme</vt:lpstr>
      <vt:lpstr>PowerPoint Presentation</vt:lpstr>
      <vt:lpstr>PowerPoint Presentation</vt:lpstr>
      <vt:lpstr>GIẢI PHÁP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2. CÁC MÔ HÌNH THUẬT TOÁN ĐÃ TÌM HIỂU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Bach Thang 20153505</dc:creator>
  <cp:lastModifiedBy>Nguyen Bach Thang 20153505</cp:lastModifiedBy>
  <cp:revision>551</cp:revision>
  <dcterms:created xsi:type="dcterms:W3CDTF">2021-06-29T00:50:19Z</dcterms:created>
  <dcterms:modified xsi:type="dcterms:W3CDTF">2021-07-12T04:24:02Z</dcterms:modified>
</cp:coreProperties>
</file>

<file path=docProps/thumbnail.jpeg>
</file>